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62"/>
  </p:notesMasterIdLst>
  <p:sldIdLst>
    <p:sldId id="544" r:id="rId3"/>
    <p:sldId id="258" r:id="rId4"/>
    <p:sldId id="262" r:id="rId5"/>
    <p:sldId id="261" r:id="rId6"/>
    <p:sldId id="264" r:id="rId7"/>
    <p:sldId id="347" r:id="rId8"/>
    <p:sldId id="271" r:id="rId9"/>
    <p:sldId id="545" r:id="rId10"/>
    <p:sldId id="272" r:id="rId11"/>
    <p:sldId id="273" r:id="rId12"/>
    <p:sldId id="274" r:id="rId13"/>
    <p:sldId id="275" r:id="rId14"/>
    <p:sldId id="276" r:id="rId15"/>
    <p:sldId id="345" r:id="rId16"/>
    <p:sldId id="278" r:id="rId17"/>
    <p:sldId id="279" r:id="rId18"/>
    <p:sldId id="280" r:id="rId19"/>
    <p:sldId id="281" r:id="rId20"/>
    <p:sldId id="282" r:id="rId21"/>
    <p:sldId id="283" r:id="rId22"/>
    <p:sldId id="284" r:id="rId23"/>
    <p:sldId id="285" r:id="rId24"/>
    <p:sldId id="286" r:id="rId25"/>
    <p:sldId id="346" r:id="rId26"/>
    <p:sldId id="287" r:id="rId27"/>
    <p:sldId id="288" r:id="rId28"/>
    <p:sldId id="342" r:id="rId29"/>
    <p:sldId id="289" r:id="rId30"/>
    <p:sldId id="290" r:id="rId31"/>
    <p:sldId id="291" r:id="rId32"/>
    <p:sldId id="292" r:id="rId33"/>
    <p:sldId id="293" r:id="rId34"/>
    <p:sldId id="338" r:id="rId35"/>
    <p:sldId id="343" r:id="rId36"/>
    <p:sldId id="344"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39" r:id="rId60"/>
    <p:sldId id="322" r:id="rId61"/>
  </p:sldIdLst>
  <p:sldSz cx="9144000" cy="6858000" type="screen4x3"/>
  <p:notesSz cx="7315200" cy="9601200"/>
  <p:embeddedFontLst>
    <p:embeddedFont>
      <p:font typeface="Garamond" panose="02020404030301010803" pitchFamily="18"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Tahoma" panose="020B0604030504040204" pitchFamily="34"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 roundtripDataSignature="AMtx7mi9q5LDIWWztzhvtmhXaJ0QPk6+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90" autoAdjust="0"/>
    <p:restoredTop sz="95033" autoAdjust="0"/>
  </p:normalViewPr>
  <p:slideViewPr>
    <p:cSldViewPr snapToGrid="0">
      <p:cViewPr varScale="1">
        <p:scale>
          <a:sx n="75" d="100"/>
          <a:sy n="75" d="100"/>
        </p:scale>
        <p:origin x="2054"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5" Type="http://schemas.openxmlformats.org/officeDocument/2006/relationships/slide" Target="slides/slide3.xml"/><Relationship Id="rId61" Type="http://schemas.openxmlformats.org/officeDocument/2006/relationships/slide" Target="slides/slide59.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4143375" y="0"/>
            <a:ext cx="3170238"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342900" lvl="0" indent="-342900" algn="l" rtl="0">
              <a:spcBef>
                <a:spcPts val="0"/>
              </a:spcBef>
              <a:spcAft>
                <a:spcPts val="0"/>
              </a:spcAft>
              <a:buClr>
                <a:srgbClr val="5BBE4E"/>
              </a:buClr>
              <a:buSzPts val="3000"/>
              <a:buFont typeface="Noto Sans Symbols"/>
              <a:buChar char="❖"/>
            </a:pPr>
            <a:r>
              <a:rPr lang="en-US" sz="1000" b="0" i="0" u="none" strike="noStrike" cap="none" dirty="0">
                <a:solidFill>
                  <a:srgbClr val="000000"/>
                </a:solidFill>
                <a:effectLst/>
                <a:latin typeface="Arial" panose="020B0604020202020204" pitchFamily="34" charset="0"/>
                <a:ea typeface="Arial"/>
                <a:cs typeface="Arial"/>
                <a:sym typeface="Arial"/>
              </a:rPr>
              <a:t>Phan </a:t>
            </a:r>
            <a:r>
              <a:rPr lang="en-US" sz="1000" b="0" i="0" u="none" strike="noStrike" cap="none" dirty="0" err="1">
                <a:solidFill>
                  <a:srgbClr val="000000"/>
                </a:solidFill>
                <a:effectLst/>
                <a:latin typeface="Arial" panose="020B0604020202020204" pitchFamily="34" charset="0"/>
                <a:ea typeface="Arial"/>
                <a:cs typeface="Arial"/>
                <a:sym typeface="Arial"/>
              </a:rPr>
              <a:t>Tấn</a:t>
            </a:r>
            <a:r>
              <a:rPr lang="en-US" sz="1000" b="0" i="0" u="none" strike="noStrike" cap="none" dirty="0">
                <a:solidFill>
                  <a:srgbClr val="000000"/>
                </a:solidFill>
                <a:effectLst/>
                <a:latin typeface="Arial" panose="020B0604020202020204" pitchFamily="34" charset="0"/>
                <a:ea typeface="Arial"/>
                <a:cs typeface="Arial"/>
                <a:sym typeface="Arial"/>
              </a:rPr>
              <a:t> Phong - </a:t>
            </a:r>
            <a:r>
              <a:rPr lang="en-US" sz="1000" b="0" i="0" u="none" strike="noStrike" cap="none" dirty="0" err="1">
                <a:solidFill>
                  <a:srgbClr val="000000"/>
                </a:solidFill>
                <a:effectLst/>
                <a:latin typeface="Arial" panose="020B0604020202020204" pitchFamily="34" charset="0"/>
                <a:ea typeface="Arial"/>
                <a:cs typeface="Arial"/>
                <a:sym typeface="Arial"/>
              </a:rPr>
              <a:t>BAFNIU21535</a:t>
            </a:r>
            <a:endParaRPr sz="1000" b="0" i="0" u="none" strike="noStrike" cap="none" dirty="0">
              <a:solidFill>
                <a:srgbClr val="000000"/>
              </a:solidFill>
              <a:effectLst/>
              <a:latin typeface="Arial" panose="020B0604020202020204" pitchFamily="34" charset="0"/>
              <a:ea typeface="Arial"/>
              <a:cs typeface="Arial"/>
              <a:sym typeface="Arial"/>
            </a:endParaRPr>
          </a:p>
          <a:p>
            <a:pPr marL="342900" lvl="0" indent="-342900" algn="l" rtl="0">
              <a:spcBef>
                <a:spcPts val="600"/>
              </a:spcBef>
              <a:spcAft>
                <a:spcPts val="0"/>
              </a:spcAft>
              <a:buClr>
                <a:srgbClr val="5BBE4E"/>
              </a:buClr>
              <a:buSzPts val="3000"/>
              <a:buFont typeface="Noto Sans Symbols"/>
              <a:buChar char="❖"/>
            </a:pPr>
            <a:r>
              <a:rPr lang="en-US" sz="1000" b="0" i="0" u="none" strike="noStrike" cap="none" dirty="0" err="1">
                <a:solidFill>
                  <a:srgbClr val="000000"/>
                </a:solidFill>
                <a:effectLst/>
                <a:latin typeface="Arial" panose="020B0604020202020204" pitchFamily="34" charset="0"/>
                <a:ea typeface="Arial"/>
                <a:cs typeface="Arial"/>
                <a:sym typeface="Arial"/>
              </a:rPr>
              <a:t>Trương</a:t>
            </a:r>
            <a:r>
              <a:rPr lang="en-US" sz="1000" b="0" i="0" u="none" strike="noStrike" cap="none" dirty="0">
                <a:solidFill>
                  <a:srgbClr val="000000"/>
                </a:solidFill>
                <a:effectLst/>
                <a:latin typeface="Arial" panose="020B0604020202020204" pitchFamily="34" charset="0"/>
                <a:ea typeface="Arial"/>
                <a:cs typeface="Arial"/>
                <a:sym typeface="Arial"/>
              </a:rPr>
              <a:t> </a:t>
            </a:r>
            <a:r>
              <a:rPr lang="en-US" sz="1000" b="0" i="0" u="none" strike="noStrike" cap="none" dirty="0" err="1">
                <a:solidFill>
                  <a:srgbClr val="000000"/>
                </a:solidFill>
                <a:effectLst/>
                <a:latin typeface="Arial" panose="020B0604020202020204" pitchFamily="34" charset="0"/>
                <a:ea typeface="Arial"/>
                <a:cs typeface="Arial"/>
                <a:sym typeface="Arial"/>
              </a:rPr>
              <a:t>Thị</a:t>
            </a:r>
            <a:r>
              <a:rPr lang="en-US" sz="1000" b="0" i="0" u="none" strike="noStrike" cap="none" dirty="0">
                <a:solidFill>
                  <a:srgbClr val="000000"/>
                </a:solidFill>
                <a:effectLst/>
                <a:latin typeface="Arial" panose="020B0604020202020204" pitchFamily="34" charset="0"/>
                <a:ea typeface="Arial"/>
                <a:cs typeface="Arial"/>
                <a:sym typeface="Arial"/>
              </a:rPr>
              <a:t> Vân Anh - </a:t>
            </a:r>
            <a:r>
              <a:rPr lang="en-US" sz="1000" b="0" i="0" u="none" strike="noStrike" cap="none" dirty="0" err="1">
                <a:solidFill>
                  <a:srgbClr val="000000"/>
                </a:solidFill>
                <a:effectLst/>
                <a:latin typeface="Arial" panose="020B0604020202020204" pitchFamily="34" charset="0"/>
                <a:ea typeface="Arial"/>
                <a:cs typeface="Arial"/>
                <a:sym typeface="Arial"/>
              </a:rPr>
              <a:t>ENENIU22143</a:t>
            </a:r>
            <a:endParaRPr sz="1000" b="0" i="0" u="none" strike="noStrike" cap="none" dirty="0">
              <a:solidFill>
                <a:srgbClr val="000000"/>
              </a:solidFill>
              <a:effectLst/>
              <a:latin typeface="Arial" panose="020B0604020202020204" pitchFamily="34" charset="0"/>
              <a:ea typeface="Arial"/>
              <a:cs typeface="Arial"/>
              <a:sym typeface="Arial"/>
            </a:endParaRPr>
          </a:p>
          <a:p>
            <a:pPr marL="342900" lvl="0" indent="-342900" algn="l" rtl="0">
              <a:spcBef>
                <a:spcPts val="600"/>
              </a:spcBef>
              <a:spcAft>
                <a:spcPts val="0"/>
              </a:spcAft>
              <a:buClr>
                <a:srgbClr val="5BBE4E"/>
              </a:buClr>
              <a:buSzPts val="3000"/>
              <a:buFont typeface="Noto Sans Symbols"/>
              <a:buChar char="❖"/>
            </a:pPr>
            <a:r>
              <a:rPr lang="en-US" sz="1000" b="0" i="0" u="none" strike="noStrike" cap="none" dirty="0" err="1">
                <a:solidFill>
                  <a:srgbClr val="000000"/>
                </a:solidFill>
                <a:effectLst/>
                <a:latin typeface="Arial" panose="020B0604020202020204" pitchFamily="34" charset="0"/>
                <a:ea typeface="Arial"/>
                <a:cs typeface="Arial"/>
                <a:sym typeface="Arial"/>
              </a:rPr>
              <a:t>Nguyễn</a:t>
            </a:r>
            <a:r>
              <a:rPr lang="en-US" sz="1000" b="0" i="0" u="none" strike="noStrike" cap="none" dirty="0">
                <a:solidFill>
                  <a:srgbClr val="000000"/>
                </a:solidFill>
                <a:effectLst/>
                <a:latin typeface="Arial" panose="020B0604020202020204" pitchFamily="34" charset="0"/>
                <a:ea typeface="Arial"/>
                <a:cs typeface="Arial"/>
                <a:sym typeface="Arial"/>
              </a:rPr>
              <a:t> </a:t>
            </a:r>
            <a:r>
              <a:rPr lang="en-US" sz="1000" b="0" i="0" u="none" strike="noStrike" cap="none" dirty="0" err="1">
                <a:solidFill>
                  <a:srgbClr val="000000"/>
                </a:solidFill>
                <a:effectLst/>
                <a:latin typeface="Arial" panose="020B0604020202020204" pitchFamily="34" charset="0"/>
                <a:ea typeface="Arial"/>
                <a:cs typeface="Arial"/>
                <a:sym typeface="Arial"/>
              </a:rPr>
              <a:t>Ngọc</a:t>
            </a:r>
            <a:r>
              <a:rPr lang="en-US" sz="1000" b="0" i="0" u="none" strike="noStrike" cap="none" dirty="0">
                <a:solidFill>
                  <a:srgbClr val="000000"/>
                </a:solidFill>
                <a:effectLst/>
                <a:latin typeface="Arial" panose="020B0604020202020204" pitchFamily="34" charset="0"/>
                <a:ea typeface="Arial"/>
                <a:cs typeface="Arial"/>
                <a:sym typeface="Arial"/>
              </a:rPr>
              <a:t> Anh </a:t>
            </a:r>
            <a:r>
              <a:rPr lang="en-US" sz="1000" b="0" i="0" u="none" strike="noStrike" cap="none" dirty="0" err="1">
                <a:solidFill>
                  <a:srgbClr val="000000"/>
                </a:solidFill>
                <a:effectLst/>
                <a:latin typeface="Arial" panose="020B0604020202020204" pitchFamily="34" charset="0"/>
                <a:ea typeface="Arial"/>
                <a:cs typeface="Arial"/>
                <a:sym typeface="Arial"/>
              </a:rPr>
              <a:t>Thư</a:t>
            </a:r>
            <a:r>
              <a:rPr lang="en-US" sz="1000" b="0" i="0" u="none" strike="noStrike" cap="none" dirty="0">
                <a:solidFill>
                  <a:srgbClr val="000000"/>
                </a:solidFill>
                <a:effectLst/>
                <a:latin typeface="Arial" panose="020B0604020202020204" pitchFamily="34" charset="0"/>
                <a:ea typeface="Arial"/>
                <a:cs typeface="Arial"/>
                <a:sym typeface="Arial"/>
              </a:rPr>
              <a:t> - </a:t>
            </a:r>
            <a:r>
              <a:rPr lang="en-US" sz="1000" b="0" i="0" u="none" strike="noStrike" cap="none" dirty="0" err="1">
                <a:solidFill>
                  <a:srgbClr val="000000"/>
                </a:solidFill>
                <a:effectLst/>
                <a:latin typeface="Arial" panose="020B0604020202020204" pitchFamily="34" charset="0"/>
                <a:ea typeface="Arial"/>
                <a:cs typeface="Arial"/>
                <a:sym typeface="Arial"/>
              </a:rPr>
              <a:t>ENENIU22154</a:t>
            </a:r>
            <a:endParaRPr sz="1000" b="0" i="0" u="none" strike="noStrike" cap="none" dirty="0">
              <a:solidFill>
                <a:srgbClr val="000000"/>
              </a:solidFill>
              <a:effectLst/>
              <a:latin typeface="Arial" panose="020B0604020202020204" pitchFamily="34" charset="0"/>
              <a:ea typeface="Arial"/>
              <a:cs typeface="Arial"/>
              <a:sym typeface="Arial"/>
            </a:endParaRPr>
          </a:p>
          <a:p>
            <a:pPr marL="342900" lvl="0" indent="-342900" algn="l" rtl="0">
              <a:spcBef>
                <a:spcPts val="600"/>
              </a:spcBef>
              <a:spcAft>
                <a:spcPts val="0"/>
              </a:spcAft>
              <a:buClr>
                <a:srgbClr val="5BBE4E"/>
              </a:buClr>
              <a:buSzPts val="3000"/>
              <a:buFont typeface="Noto Sans Symbols"/>
              <a:buChar char="❖"/>
            </a:pPr>
            <a:r>
              <a:rPr lang="en-US" sz="1000" b="0" i="0" u="none" strike="noStrike" cap="none" dirty="0" err="1">
                <a:solidFill>
                  <a:srgbClr val="000000"/>
                </a:solidFill>
                <a:effectLst/>
                <a:latin typeface="Arial" panose="020B0604020202020204" pitchFamily="34" charset="0"/>
                <a:ea typeface="Arial"/>
                <a:cs typeface="Arial"/>
                <a:sym typeface="Arial"/>
              </a:rPr>
              <a:t>Nguyễn</a:t>
            </a:r>
            <a:r>
              <a:rPr lang="en-US" sz="1000" b="0" i="0" u="none" strike="noStrike" cap="none" dirty="0">
                <a:solidFill>
                  <a:srgbClr val="000000"/>
                </a:solidFill>
                <a:effectLst/>
                <a:latin typeface="Arial" panose="020B0604020202020204" pitchFamily="34" charset="0"/>
                <a:ea typeface="Arial"/>
                <a:cs typeface="Arial"/>
                <a:sym typeface="Arial"/>
              </a:rPr>
              <a:t> </a:t>
            </a:r>
            <a:r>
              <a:rPr lang="en-US" sz="1000" b="0" i="0" u="none" strike="noStrike" cap="none" dirty="0" err="1">
                <a:solidFill>
                  <a:srgbClr val="000000"/>
                </a:solidFill>
                <a:effectLst/>
                <a:latin typeface="Arial" panose="020B0604020202020204" pitchFamily="34" charset="0"/>
                <a:ea typeface="Arial"/>
                <a:cs typeface="Arial"/>
                <a:sym typeface="Arial"/>
              </a:rPr>
              <a:t>Tấn</a:t>
            </a:r>
            <a:r>
              <a:rPr lang="en-US" sz="1000" b="0" i="0" u="none" strike="noStrike" cap="none" dirty="0">
                <a:solidFill>
                  <a:srgbClr val="000000"/>
                </a:solidFill>
                <a:effectLst/>
                <a:latin typeface="Arial" panose="020B0604020202020204" pitchFamily="34" charset="0"/>
                <a:ea typeface="Arial"/>
                <a:cs typeface="Arial"/>
                <a:sym typeface="Arial"/>
              </a:rPr>
              <a:t> Dũng - </a:t>
            </a:r>
            <a:r>
              <a:rPr lang="en-US" sz="1000" b="0" i="0" u="none" strike="noStrike" cap="none" dirty="0" err="1">
                <a:solidFill>
                  <a:srgbClr val="000000"/>
                </a:solidFill>
                <a:effectLst/>
                <a:latin typeface="Arial" panose="020B0604020202020204" pitchFamily="34" charset="0"/>
                <a:ea typeface="Arial"/>
                <a:cs typeface="Arial"/>
                <a:sym typeface="Arial"/>
              </a:rPr>
              <a:t>ITITIU21185</a:t>
            </a:r>
            <a:endParaRPr sz="1000" b="0" i="0" u="none" strike="noStrike" cap="none" dirty="0">
              <a:solidFill>
                <a:srgbClr val="000000"/>
              </a:solidFill>
              <a:effectLst/>
              <a:latin typeface="Arial" panose="020B0604020202020204" pitchFamily="34" charset="0"/>
              <a:ea typeface="Arial"/>
              <a:cs typeface="Arial"/>
              <a:sym typeface="Arial"/>
            </a:endParaRPr>
          </a:p>
          <a:p>
            <a:pPr marL="342900" lvl="0" indent="-342900" algn="l" rtl="0">
              <a:spcBef>
                <a:spcPts val="600"/>
              </a:spcBef>
              <a:spcAft>
                <a:spcPts val="0"/>
              </a:spcAft>
              <a:buClr>
                <a:srgbClr val="5BBE4E"/>
              </a:buClr>
              <a:buSzPts val="3000"/>
              <a:buFont typeface="Noto Sans Symbols"/>
              <a:buChar char="❖"/>
            </a:pPr>
            <a:r>
              <a:rPr lang="en-US" sz="1000" b="0" i="0" u="none" strike="noStrike" cap="none" dirty="0">
                <a:solidFill>
                  <a:srgbClr val="000000"/>
                </a:solidFill>
                <a:effectLst/>
                <a:latin typeface="Arial" panose="020B0604020202020204" pitchFamily="34" charset="0"/>
                <a:ea typeface="Arial"/>
                <a:cs typeface="Arial"/>
                <a:sym typeface="Arial"/>
              </a:rPr>
              <a:t>Lê </a:t>
            </a:r>
            <a:r>
              <a:rPr lang="en-US" sz="1000" b="0" i="0" u="none" strike="noStrike" cap="none" dirty="0" err="1">
                <a:solidFill>
                  <a:srgbClr val="000000"/>
                </a:solidFill>
                <a:effectLst/>
                <a:latin typeface="Arial" panose="020B0604020202020204" pitchFamily="34" charset="0"/>
                <a:ea typeface="Arial"/>
                <a:cs typeface="Arial"/>
                <a:sym typeface="Arial"/>
              </a:rPr>
              <a:t>Nguyễn</a:t>
            </a:r>
            <a:r>
              <a:rPr lang="en-US" sz="1000" b="0" i="0" u="none" strike="noStrike" cap="none" dirty="0">
                <a:solidFill>
                  <a:srgbClr val="000000"/>
                </a:solidFill>
                <a:effectLst/>
                <a:latin typeface="Arial" panose="020B0604020202020204" pitchFamily="34" charset="0"/>
                <a:ea typeface="Arial"/>
                <a:cs typeface="Arial"/>
                <a:sym typeface="Arial"/>
              </a:rPr>
              <a:t> Gia Anh - </a:t>
            </a:r>
            <a:r>
              <a:rPr lang="en-US" sz="1000" b="0" i="0" u="none" strike="noStrike" cap="none" dirty="0" err="1">
                <a:solidFill>
                  <a:srgbClr val="000000"/>
                </a:solidFill>
                <a:effectLst/>
                <a:latin typeface="Arial" panose="020B0604020202020204" pitchFamily="34" charset="0"/>
                <a:ea typeface="Arial"/>
                <a:cs typeface="Arial"/>
                <a:sym typeface="Arial"/>
              </a:rPr>
              <a:t>ENENIU22140</a:t>
            </a:r>
            <a:endParaRPr sz="1000" b="0" i="0" u="none" strike="noStrike" cap="none" dirty="0">
              <a:solidFill>
                <a:srgbClr val="000000"/>
              </a:solidFill>
              <a:effectLst/>
              <a:latin typeface="Arial" panose="020B0604020202020204" pitchFamily="34" charset="0"/>
              <a:ea typeface="Arial"/>
              <a:cs typeface="Arial"/>
              <a:sym typeface="Arial"/>
            </a:endParaRPr>
          </a:p>
          <a:p>
            <a:pPr marL="342900" lvl="0" indent="-342900" algn="l" rtl="0">
              <a:spcBef>
                <a:spcPts val="600"/>
              </a:spcBef>
              <a:spcAft>
                <a:spcPts val="0"/>
              </a:spcAft>
              <a:buClr>
                <a:srgbClr val="5BBE4E"/>
              </a:buClr>
              <a:buSzPts val="3000"/>
              <a:buFont typeface="Noto Sans Symbols"/>
              <a:buChar char="❖"/>
            </a:pPr>
            <a:r>
              <a:rPr lang="en-US" sz="1000" b="0" i="0" u="none" strike="noStrike" cap="none" dirty="0" err="1">
                <a:solidFill>
                  <a:srgbClr val="000000"/>
                </a:solidFill>
                <a:effectLst/>
                <a:latin typeface="Arial" panose="020B0604020202020204" pitchFamily="34" charset="0"/>
                <a:ea typeface="Arial"/>
                <a:cs typeface="Arial"/>
                <a:sym typeface="Arial"/>
              </a:rPr>
              <a:t>Nguyễn</a:t>
            </a:r>
            <a:r>
              <a:rPr lang="en-US" sz="1000" b="0" i="0" u="none" strike="noStrike" cap="none" dirty="0">
                <a:solidFill>
                  <a:srgbClr val="000000"/>
                </a:solidFill>
                <a:effectLst/>
                <a:latin typeface="Arial" panose="020B0604020202020204" pitchFamily="34" charset="0"/>
                <a:ea typeface="Arial"/>
                <a:cs typeface="Arial"/>
                <a:sym typeface="Arial"/>
              </a:rPr>
              <a:t> Lê </a:t>
            </a:r>
            <a:r>
              <a:rPr lang="en-US" sz="1000" b="0" i="0" u="none" strike="noStrike" cap="none" dirty="0" err="1">
                <a:solidFill>
                  <a:srgbClr val="000000"/>
                </a:solidFill>
                <a:effectLst/>
                <a:latin typeface="Arial" panose="020B0604020202020204" pitchFamily="34" charset="0"/>
                <a:ea typeface="Arial"/>
                <a:cs typeface="Arial"/>
                <a:sym typeface="Arial"/>
              </a:rPr>
              <a:t>Ngọc</a:t>
            </a:r>
            <a:r>
              <a:rPr lang="en-US" sz="1000" b="0" i="0" u="none" strike="noStrike" cap="none" dirty="0">
                <a:solidFill>
                  <a:srgbClr val="000000"/>
                </a:solidFill>
                <a:effectLst/>
                <a:latin typeface="Arial" panose="020B0604020202020204" pitchFamily="34" charset="0"/>
                <a:ea typeface="Arial"/>
                <a:cs typeface="Arial"/>
                <a:sym typeface="Arial"/>
              </a:rPr>
              <a:t> Minh - </a:t>
            </a:r>
            <a:r>
              <a:rPr lang="en-US" sz="1000" b="0" i="0" u="none" strike="noStrike" cap="none" dirty="0" err="1">
                <a:solidFill>
                  <a:srgbClr val="000000"/>
                </a:solidFill>
                <a:effectLst/>
                <a:latin typeface="Arial" panose="020B0604020202020204" pitchFamily="34" charset="0"/>
                <a:ea typeface="Arial"/>
                <a:cs typeface="Arial"/>
                <a:sym typeface="Arial"/>
              </a:rPr>
              <a:t>ENENWE22344</a:t>
            </a:r>
            <a:r>
              <a:rPr lang="en-US" sz="1000" b="0" i="0" u="none" strike="noStrike" cap="none" dirty="0">
                <a:solidFill>
                  <a:srgbClr val="000000"/>
                </a:solidFill>
                <a:effectLst/>
                <a:latin typeface="Arial" panose="020B0604020202020204" pitchFamily="34" charset="0"/>
                <a:ea typeface="Arial"/>
                <a:cs typeface="Arial"/>
                <a:sym typeface="Arial"/>
              </a:rPr>
              <a:t> </a:t>
            </a:r>
            <a:endParaRPr sz="1000" b="0" i="0" u="none" strike="noStrike" cap="none" dirty="0">
              <a:solidFill>
                <a:srgbClr val="000000"/>
              </a:solidFill>
              <a:effectLst/>
              <a:latin typeface="Arial" panose="020B0604020202020204" pitchFamily="34" charset="0"/>
              <a:ea typeface="Arial"/>
              <a:cs typeface="Arial"/>
              <a:sym typeface="Arial"/>
            </a:endParaRPr>
          </a:p>
          <a:p>
            <a:pPr marL="342900" lvl="0" indent="-342900" algn="l" rtl="0">
              <a:spcBef>
                <a:spcPts val="600"/>
              </a:spcBef>
              <a:spcAft>
                <a:spcPts val="0"/>
              </a:spcAft>
              <a:buClr>
                <a:srgbClr val="5BBE4E"/>
              </a:buClr>
              <a:buSzPts val="3000"/>
              <a:buFont typeface="Noto Sans Symbols"/>
              <a:buChar char="❖"/>
            </a:pPr>
            <a:r>
              <a:rPr lang="en-US" sz="1000" b="0" i="0" u="none" strike="noStrike" cap="none" dirty="0">
                <a:solidFill>
                  <a:srgbClr val="000000"/>
                </a:solidFill>
                <a:effectLst/>
                <a:latin typeface="Arial" panose="020B0604020202020204" pitchFamily="34" charset="0"/>
                <a:ea typeface="Arial"/>
                <a:cs typeface="Arial"/>
                <a:sym typeface="Arial"/>
              </a:rPr>
              <a:t>Lê Anh Thy - </a:t>
            </a:r>
            <a:r>
              <a:rPr lang="en-US" sz="1000" b="0" i="0" u="none" strike="noStrike" cap="none" dirty="0" err="1">
                <a:solidFill>
                  <a:srgbClr val="000000"/>
                </a:solidFill>
                <a:effectLst/>
                <a:latin typeface="Arial" panose="020B0604020202020204" pitchFamily="34" charset="0"/>
                <a:ea typeface="Arial"/>
                <a:cs typeface="Arial"/>
                <a:sym typeface="Arial"/>
              </a:rPr>
              <a:t>ENENWE21409</a:t>
            </a:r>
            <a:r>
              <a:rPr lang="en-US" sz="1000" b="0" i="0" u="none" strike="noStrike" cap="none" dirty="0">
                <a:solidFill>
                  <a:srgbClr val="000000"/>
                </a:solidFill>
                <a:effectLst/>
                <a:latin typeface="Arial" panose="020B0604020202020204" pitchFamily="34" charset="0"/>
                <a:ea typeface="Arial"/>
                <a:cs typeface="Arial"/>
                <a:sym typeface="Arial"/>
              </a:rPr>
              <a:t> </a:t>
            </a:r>
            <a:endParaRPr sz="1000" b="0" i="0" u="none" strike="noStrike" cap="none" dirty="0">
              <a:solidFill>
                <a:srgbClr val="000000"/>
              </a:solidFill>
              <a:effectLst/>
              <a:latin typeface="Arial" panose="020B0604020202020204" pitchFamily="34" charset="0"/>
              <a:ea typeface="Arial"/>
              <a:cs typeface="Arial"/>
              <a:sym typeface="Arial"/>
            </a:endParaRPr>
          </a:p>
          <a:p>
            <a:pPr marL="342900" lvl="0" indent="-342900" algn="l" rtl="0">
              <a:spcBef>
                <a:spcPts val="600"/>
              </a:spcBef>
              <a:spcAft>
                <a:spcPts val="0"/>
              </a:spcAft>
              <a:buClr>
                <a:srgbClr val="5BBE4E"/>
              </a:buClr>
              <a:buSzPts val="3000"/>
              <a:buFont typeface="Noto Sans Symbols"/>
              <a:buChar char="❖"/>
            </a:pPr>
            <a:r>
              <a:rPr lang="en-US" sz="1000" b="0" i="0" u="none" strike="noStrike" cap="none" dirty="0" err="1">
                <a:solidFill>
                  <a:srgbClr val="000000"/>
                </a:solidFill>
                <a:effectLst/>
                <a:latin typeface="Arial" panose="020B0604020202020204" pitchFamily="34" charset="0"/>
                <a:ea typeface="Arial"/>
                <a:cs typeface="Arial"/>
                <a:sym typeface="Arial"/>
              </a:rPr>
              <a:t>Dương</a:t>
            </a:r>
            <a:r>
              <a:rPr lang="en-US" sz="1000" b="0" i="0" u="none" strike="noStrike" cap="none" dirty="0">
                <a:solidFill>
                  <a:srgbClr val="000000"/>
                </a:solidFill>
                <a:effectLst/>
                <a:latin typeface="Arial" panose="020B0604020202020204" pitchFamily="34" charset="0"/>
                <a:ea typeface="Arial"/>
                <a:cs typeface="Arial"/>
                <a:sym typeface="Arial"/>
              </a:rPr>
              <a:t> Minh </a:t>
            </a:r>
            <a:r>
              <a:rPr lang="en-US" sz="1000" b="0" i="0" u="none" strike="noStrike" cap="none" dirty="0" err="1">
                <a:solidFill>
                  <a:srgbClr val="000000"/>
                </a:solidFill>
                <a:effectLst/>
                <a:latin typeface="Arial" panose="020B0604020202020204" pitchFamily="34" charset="0"/>
                <a:ea typeface="Arial"/>
                <a:cs typeface="Arial"/>
                <a:sym typeface="Arial"/>
              </a:rPr>
              <a:t>Nguyệt</a:t>
            </a:r>
            <a:r>
              <a:rPr lang="en-US" sz="1000" b="0" i="0" u="none" strike="noStrike" cap="none" dirty="0">
                <a:solidFill>
                  <a:srgbClr val="000000"/>
                </a:solidFill>
                <a:effectLst/>
                <a:latin typeface="Arial" panose="020B0604020202020204" pitchFamily="34" charset="0"/>
                <a:ea typeface="Arial"/>
                <a:cs typeface="Arial"/>
                <a:sym typeface="Arial"/>
              </a:rPr>
              <a:t> - </a:t>
            </a:r>
            <a:r>
              <a:rPr lang="en-US" sz="1000" b="0" i="0" u="none" strike="noStrike" cap="none" dirty="0" err="1">
                <a:solidFill>
                  <a:srgbClr val="000000"/>
                </a:solidFill>
                <a:effectLst/>
                <a:latin typeface="Arial" panose="020B0604020202020204" pitchFamily="34" charset="0"/>
                <a:ea typeface="Arial"/>
                <a:cs typeface="Arial"/>
                <a:sym typeface="Arial"/>
              </a:rPr>
              <a:t>ENENIU22101</a:t>
            </a:r>
            <a:endParaRPr lang="vi-VN" sz="1000" b="0" i="0" u="none" strike="noStrike" cap="none" dirty="0">
              <a:solidFill>
                <a:srgbClr val="000000"/>
              </a:solidFill>
              <a:effectLst/>
              <a:latin typeface="Arial" panose="020B0604020202020204" pitchFamily="34" charset="0"/>
              <a:ea typeface="Arial"/>
              <a:cs typeface="Arial"/>
              <a:sym typeface="Arial"/>
            </a:endParaRPr>
          </a:p>
          <a:p>
            <a:pPr marL="342900" lvl="0" indent="-342900" algn="l" rtl="0">
              <a:spcBef>
                <a:spcPts val="600"/>
              </a:spcBef>
              <a:spcAft>
                <a:spcPts val="0"/>
              </a:spcAft>
              <a:buClr>
                <a:srgbClr val="5BBE4E"/>
              </a:buClr>
              <a:buSzPts val="3000"/>
              <a:buFont typeface="Noto Sans Symbols"/>
              <a:buChar char="❖"/>
            </a:pPr>
            <a:endParaRPr lang="vi-VN" sz="1400" dirty="0">
              <a:solidFill>
                <a:srgbClr val="080808"/>
              </a:solidFill>
              <a:latin typeface="Arial"/>
              <a:ea typeface="Arial"/>
              <a:cs typeface="Arial"/>
              <a:sym typeface="Arial"/>
            </a:endParaRPr>
          </a:p>
          <a:p>
            <a:pPr marL="342900" lvl="0" indent="-342900" algn="l" rtl="0">
              <a:spcBef>
                <a:spcPts val="600"/>
              </a:spcBef>
              <a:spcAft>
                <a:spcPts val="0"/>
              </a:spcAft>
              <a:buClr>
                <a:srgbClr val="5BBE4E"/>
              </a:buClr>
              <a:buSzPts val="3000"/>
              <a:buFont typeface="Noto Sans Symbols"/>
              <a:buChar char="❖"/>
            </a:pPr>
            <a:r>
              <a:rPr lang="vi-VN" sz="1400" dirty="0">
                <a:solidFill>
                  <a:srgbClr val="080808"/>
                </a:solidFill>
                <a:latin typeface="Arial"/>
                <a:ea typeface="Arial"/>
                <a:cs typeface="Arial"/>
                <a:sym typeface="Arial"/>
              </a:rPr>
              <a:t>---</a:t>
            </a:r>
          </a:p>
          <a:p>
            <a:pPr rtl="0">
              <a:spcBef>
                <a:spcPts val="0"/>
              </a:spcBef>
              <a:spcAft>
                <a:spcPts val="0"/>
              </a:spcAft>
            </a:pPr>
            <a:r>
              <a:rPr lang="vi-VN" sz="1000" b="0" i="0" u="none" strike="noStrike" dirty="0">
                <a:solidFill>
                  <a:srgbClr val="000000"/>
                </a:solidFill>
                <a:effectLst/>
                <a:latin typeface="Arial" panose="020B0604020202020204" pitchFamily="34" charset="0"/>
              </a:rPr>
              <a:t>Dương Thuỵ Hồng Ân - BEBEIU22274  </a:t>
            </a:r>
            <a:endParaRPr lang="vi-VN" sz="2000" b="0" dirty="0">
              <a:effectLst/>
            </a:endParaRPr>
          </a:p>
          <a:p>
            <a:pPr rtl="0">
              <a:spcBef>
                <a:spcPts val="640"/>
              </a:spcBef>
              <a:spcAft>
                <a:spcPts val="0"/>
              </a:spcAft>
            </a:pPr>
            <a:r>
              <a:rPr lang="vi-VN" sz="1000" b="0" i="0" u="none" strike="noStrike" dirty="0">
                <a:solidFill>
                  <a:srgbClr val="000000"/>
                </a:solidFill>
                <a:effectLst/>
                <a:latin typeface="Arial" panose="020B0604020202020204" pitchFamily="34" charset="0"/>
              </a:rPr>
              <a:t>Đặng Thị Tuyết Như - BABAIU22277</a:t>
            </a:r>
            <a:endParaRPr lang="vi-VN" sz="2000" b="0" dirty="0">
              <a:effectLst/>
            </a:endParaRPr>
          </a:p>
          <a:p>
            <a:pPr rtl="0">
              <a:spcBef>
                <a:spcPts val="640"/>
              </a:spcBef>
              <a:spcAft>
                <a:spcPts val="0"/>
              </a:spcAft>
            </a:pPr>
            <a:r>
              <a:rPr lang="vi-VN" sz="1000" b="0" i="0" u="none" strike="noStrike" dirty="0">
                <a:solidFill>
                  <a:srgbClr val="000000"/>
                </a:solidFill>
                <a:effectLst/>
                <a:latin typeface="Arial" panose="020B0604020202020204" pitchFamily="34" charset="0"/>
              </a:rPr>
              <a:t>Nguyễn Văn Kiên - BABAWE22214</a:t>
            </a:r>
            <a:endParaRPr lang="vi-VN" sz="2000" b="0" dirty="0">
              <a:effectLst/>
            </a:endParaRPr>
          </a:p>
          <a:p>
            <a:pPr rtl="0">
              <a:spcBef>
                <a:spcPts val="640"/>
              </a:spcBef>
              <a:spcAft>
                <a:spcPts val="0"/>
              </a:spcAft>
            </a:pPr>
            <a:r>
              <a:rPr lang="vi-VN" sz="1000" b="0" i="0" u="none" strike="noStrike" dirty="0">
                <a:solidFill>
                  <a:srgbClr val="000000"/>
                </a:solidFill>
                <a:effectLst/>
                <a:latin typeface="Arial" panose="020B0604020202020204" pitchFamily="34" charset="0"/>
              </a:rPr>
              <a:t>Đặng Khánh Huyền - MAMAIU22066</a:t>
            </a:r>
            <a:endParaRPr lang="vi-VN" sz="2000" b="0" dirty="0">
              <a:effectLst/>
            </a:endParaRPr>
          </a:p>
          <a:p>
            <a:pPr rtl="0">
              <a:spcBef>
                <a:spcPts val="640"/>
              </a:spcBef>
              <a:spcAft>
                <a:spcPts val="0"/>
              </a:spcAft>
            </a:pPr>
            <a:r>
              <a:rPr lang="vi-VN" sz="1000" b="0" i="0" u="none" strike="noStrike" dirty="0">
                <a:solidFill>
                  <a:srgbClr val="000000"/>
                </a:solidFill>
                <a:effectLst/>
                <a:latin typeface="Arial" panose="020B0604020202020204" pitchFamily="34" charset="0"/>
              </a:rPr>
              <a:t>Nguyễn Hoàng Nam Phương - BABAWE22409</a:t>
            </a:r>
            <a:endParaRPr lang="vi-VN" sz="2000" b="0" dirty="0">
              <a:effectLst/>
            </a:endParaRPr>
          </a:p>
          <a:p>
            <a:pPr rtl="0">
              <a:spcBef>
                <a:spcPts val="640"/>
              </a:spcBef>
              <a:spcAft>
                <a:spcPts val="0"/>
              </a:spcAft>
            </a:pPr>
            <a:r>
              <a:rPr lang="vi-VN" sz="1000" b="0" i="0" u="none" strike="noStrike" dirty="0">
                <a:solidFill>
                  <a:srgbClr val="000000"/>
                </a:solidFill>
                <a:effectLst/>
                <a:latin typeface="Arial" panose="020B0604020202020204" pitchFamily="34" charset="0"/>
              </a:rPr>
              <a:t>Huỳnh Quốc Bảo - MAMAIU22082</a:t>
            </a:r>
            <a:endParaRPr lang="vi-VN" sz="2000" b="0" dirty="0">
              <a:effectLst/>
            </a:endParaRPr>
          </a:p>
          <a:p>
            <a:pPr rtl="0">
              <a:spcBef>
                <a:spcPts val="640"/>
              </a:spcBef>
              <a:spcAft>
                <a:spcPts val="0"/>
              </a:spcAft>
            </a:pPr>
            <a:r>
              <a:rPr lang="vi-VN" sz="1000" b="0" i="0" u="none" strike="noStrike" dirty="0">
                <a:solidFill>
                  <a:srgbClr val="000000"/>
                </a:solidFill>
                <a:effectLst/>
                <a:latin typeface="Arial" panose="020B0604020202020204" pitchFamily="34" charset="0"/>
              </a:rPr>
              <a:t>Trần Ngọc Anh Thơ - MAMAIU22074</a:t>
            </a:r>
            <a:endParaRPr lang="vi-VN" sz="2000" b="0" dirty="0">
              <a:effectLst/>
            </a:endParaRPr>
          </a:p>
          <a:p>
            <a:pPr rtl="0">
              <a:spcBef>
                <a:spcPts val="640"/>
              </a:spcBef>
              <a:spcAft>
                <a:spcPts val="0"/>
              </a:spcAft>
            </a:pPr>
            <a:r>
              <a:rPr lang="vi-VN" sz="1000" b="0" i="0" u="none" strike="noStrike" dirty="0">
                <a:solidFill>
                  <a:srgbClr val="000000"/>
                </a:solidFill>
                <a:effectLst/>
                <a:latin typeface="Arial" panose="020B0604020202020204" pitchFamily="34" charset="0"/>
              </a:rPr>
              <a:t>Nguyễn Thị Kim Phụng - BABAWE22355</a:t>
            </a:r>
            <a:endParaRPr lang="vi-VN" sz="2000" b="0" dirty="0">
              <a:effectLst/>
            </a:endParaRPr>
          </a:p>
          <a:p>
            <a:br>
              <a:rPr lang="vi-VN" sz="2000" b="0" dirty="0">
                <a:effectLst/>
              </a:rPr>
            </a:br>
            <a:endParaRPr sz="1400" dirty="0">
              <a:solidFill>
                <a:srgbClr val="080808"/>
              </a:solidFill>
              <a:latin typeface="Arial"/>
              <a:ea typeface="Arial"/>
              <a:cs typeface="Arial"/>
              <a:sym typeface="Arial"/>
            </a:endParaRPr>
          </a:p>
          <a:p>
            <a:pPr marL="0" lvl="0" indent="0" algn="l" rtl="0">
              <a:spcBef>
                <a:spcPts val="0"/>
              </a:spcBef>
              <a:spcAft>
                <a:spcPts val="0"/>
              </a:spcAft>
              <a:buNone/>
            </a:pPr>
            <a:endParaRPr sz="700" dirty="0"/>
          </a:p>
        </p:txBody>
      </p:sp>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54" name="Google Shape;254;p1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11</a:t>
            </a:fld>
            <a:endParaRPr sz="1300" b="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260" name="Google Shape;260;p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66" name="Google Shape;266;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266" name="Google Shape;266;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141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78" name="Google Shape;278;p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84" name="Google Shape;284;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294" name="Google Shape;294;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301" name="Google Shape;301;p2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2" name="Google Shape;312;p2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313" name="Google Shape;313;p2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3" name="Google Shape;323;p2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7" name="Google Shape;14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2" name="Google Shape;332;p2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333" name="Google Shape;333;p2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40" name="Google Shape;340;p3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3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latin typeface="Arial"/>
              <a:ea typeface="Arial"/>
              <a:cs typeface="Arial"/>
              <a:sym typeface="Arial"/>
            </a:endParaRPr>
          </a:p>
        </p:txBody>
      </p:sp>
      <p:sp>
        <p:nvSpPr>
          <p:cNvPr id="349" name="Google Shape;349;p3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23</a:t>
            </a:fld>
            <a:endParaRPr sz="1300" b="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6" name="Google Shape;356;p3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357" name="Google Shape;357;p3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696571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6" name="Google Shape;356;p3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357" name="Google Shape;357;p3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4" name="Google Shape;364;p3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0" name="Google Shape;370;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362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0" name="Google Shape;370;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8" name="Google Shape;378;p3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98" name="Google Shape;398;p3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Duy Do Minh</a:t>
            </a:r>
            <a:endParaRPr/>
          </a:p>
        </p:txBody>
      </p:sp>
      <p:sp>
        <p:nvSpPr>
          <p:cNvPr id="138" name="Google Shape;13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1" name="Google Shape;421;p3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422" name="Google Shape;422;p3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9" name="Google Shape;429;p3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30" name="Google Shape;430;p3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tuoitre.vn</a:t>
            </a:r>
            <a:r>
              <a:rPr lang="en-US" dirty="0"/>
              <a:t>/tong-giam-doc-viet-a-xin-toa-giai-dap-mot-so-thac-mac-de-di-tu-tam-ly-thoai-mai-hon-20240515144846389.htm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33</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94780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tuoitre.vn</a:t>
            </a:r>
            <a:r>
              <a:rPr lang="en-US" dirty="0"/>
              <a:t>/tong-giam-doc-viet-a-xin-toa-giai-dap-mot-so-thac-mac-de-di-tu-tam-ly-thoai-mai-hon-20240515144846389.htm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34</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9812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tuoitre.vn</a:t>
            </a:r>
            <a:r>
              <a:rPr lang="en-US" dirty="0"/>
              <a:t>/tong-giam-doc-viet-a-xin-toa-giai-dap-mot-so-thac-mac-de-di-tu-tam-ly-thoai-mai-hon-20240515144846389.htm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35</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93251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445" name="Google Shape;445;p3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51" name="Google Shape;451;p4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57" name="Google Shape;457;p4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2:notes"/>
          <p:cNvSpPr txBox="1"/>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a:solidFill>
                  <a:schemeClr val="dk1"/>
                </a:solidFill>
                <a:latin typeface="Times New Roman"/>
                <a:ea typeface="Times New Roman"/>
                <a:cs typeface="Times New Roman"/>
                <a:sym typeface="Times New Roman"/>
              </a:rPr>
              <a:t>39</a:t>
            </a:fld>
            <a:endParaRPr sz="1300" b="0">
              <a:solidFill>
                <a:schemeClr val="dk1"/>
              </a:solidFill>
              <a:latin typeface="Times New Roman"/>
              <a:ea typeface="Times New Roman"/>
              <a:cs typeface="Times New Roman"/>
              <a:sym typeface="Times New Roman"/>
            </a:endParaRPr>
          </a:p>
        </p:txBody>
      </p:sp>
      <p:sp>
        <p:nvSpPr>
          <p:cNvPr id="463" name="Google Shape;463;p4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4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i="1">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a:t>
            </a:r>
            <a:endParaRPr/>
          </a:p>
        </p:txBody>
      </p:sp>
      <p:sp>
        <p:nvSpPr>
          <p:cNvPr id="478" name="Google Shape;478;p4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40</a:t>
            </a:fld>
            <a:endParaRPr sz="1300" b="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Duy Do Minh</a:t>
            </a:r>
            <a:endParaRPr/>
          </a:p>
        </p:txBody>
      </p:sp>
      <p:sp>
        <p:nvSpPr>
          <p:cNvPr id="168" name="Google Shape;16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4" name="Google Shape;484;p4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85" name="Google Shape;485;p4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41</a:t>
            </a:fld>
            <a:endParaRPr sz="1300" b="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95" name="Google Shape;495;p4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1" name="Google Shape;501;p4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02" name="Google Shape;502;p4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8" name="Google Shape;508;p4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Answer: C</a:t>
            </a:r>
            <a:endParaRPr/>
          </a:p>
        </p:txBody>
      </p:sp>
      <p:sp>
        <p:nvSpPr>
          <p:cNvPr id="509" name="Google Shape;509;p4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5" name="Google Shape;515;p4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16" name="Google Shape;516;p4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2" name="Google Shape;522;p4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b="1"/>
          </a:p>
        </p:txBody>
      </p:sp>
      <p:sp>
        <p:nvSpPr>
          <p:cNvPr id="523" name="Google Shape;523;p4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29" name="Google Shape;529;p5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5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35" name="Google Shape;535;p5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5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46" name="Google Shape;546;p5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5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52" name="Google Shape;552;p5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plo.vn</a:t>
            </a:r>
            <a:r>
              <a:rPr lang="en-US" dirty="0"/>
              <a:t>/lam-ro-thong-tin-lap-dan-cau-mua-va-khi-nao-tphcm-co-mua-post785472.html</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6</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2712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5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58" name="Google Shape;558;p5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64" name="Google Shape;564;p5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5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70" name="Google Shape;570;p5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85" name="Google Shape;585;p5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2" name="Google Shape;592;p5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93" name="Google Shape;593;p5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55</a:t>
            </a:fld>
            <a:endParaRPr sz="1300" b="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5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99" name="Google Shape;599;p5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6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05" name="Google Shape;605;p6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6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54" name="Google Shape;654;p6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4" name="Google Shape;234;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4" name="Google Shape;234;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904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41" name="Google Shape;241;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47" name="Google Shape;247;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 name="Google Shape;22;p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7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24" name="Google Shape;24;p7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25" name="Google Shape;25;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8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5" name="Google Shape;85;p8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87" name="Google Shape;87;p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88" name="Google Shape;88;p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90104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8242-EE1E-4F53-16DA-1459963A1EDA}"/>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0B77F9-98DD-55CA-4E26-6D580624BA4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258089-57F8-8E78-85A9-F215F745A43D}"/>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5" name="Footer Placeholder 4">
            <a:extLst>
              <a:ext uri="{FF2B5EF4-FFF2-40B4-BE49-F238E27FC236}">
                <a16:creationId xmlns:a16="http://schemas.microsoft.com/office/drawing/2014/main" id="{6D2DEE48-B697-71BD-A992-4F5DBCB5B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B1431-BDEC-CDC9-B8C5-4E5EC813052C}"/>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4204593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3620-E0EB-2B35-A4E1-1ADAA01A1C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205B48-D73F-3E56-4A05-8A1A261FB5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230CD-3BA0-8E8E-EFE4-3C5655BA2D44}"/>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5" name="Footer Placeholder 4">
            <a:extLst>
              <a:ext uri="{FF2B5EF4-FFF2-40B4-BE49-F238E27FC236}">
                <a16:creationId xmlns:a16="http://schemas.microsoft.com/office/drawing/2014/main" id="{E1C5D42E-81CD-832C-2D43-0464469CC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5ABC0-1505-013A-0099-581AEF3C7F41}"/>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2389667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331D-323E-3D2C-D260-373F214DC16C}"/>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4BBB1F-382C-77B5-1E49-40347C6E68DE}"/>
              </a:ext>
            </a:extLst>
          </p:cNvPr>
          <p:cNvSpPr>
            <a:spLocks noGrp="1"/>
          </p:cNvSpPr>
          <p:nvPr>
            <p:ph type="body" idx="1"/>
          </p:nvPr>
        </p:nvSpPr>
        <p:spPr>
          <a:xfrm>
            <a:off x="623888" y="4589463"/>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E3C75-4441-96B5-2514-ADEB34AC1E58}"/>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5" name="Footer Placeholder 4">
            <a:extLst>
              <a:ext uri="{FF2B5EF4-FFF2-40B4-BE49-F238E27FC236}">
                <a16:creationId xmlns:a16="http://schemas.microsoft.com/office/drawing/2014/main" id="{AB976C27-F270-82ED-AA1E-5FF8BFF0C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AFC92-6C59-1F16-056D-5B8CA3BAFE4F}"/>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2711012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EC7D-5ECC-CAFD-0902-18C284A7EB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1D5985-45E9-501F-5986-F7F6578D9B33}"/>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5156E-8B99-E602-9105-FCD42FC40C04}"/>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C5D5BF-BB3B-3EF6-1AB8-EC0D55BF9A1C}"/>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6" name="Footer Placeholder 5">
            <a:extLst>
              <a:ext uri="{FF2B5EF4-FFF2-40B4-BE49-F238E27FC236}">
                <a16:creationId xmlns:a16="http://schemas.microsoft.com/office/drawing/2014/main" id="{7B06CF5E-5609-0B1C-797C-A3236A82F1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07449-55F3-1885-423D-928130EE5BB3}"/>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2137251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0C8D5-9A7B-97D5-6A60-C14FB792D13D}"/>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9540D4-304C-5695-46F0-6E162D4D3864}"/>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D791E7-3317-8994-1159-1DB8EFD85767}"/>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15F6A8-1AAC-02E4-806D-9EABF8E513B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8429C4-280C-C4AF-8194-184D8B9076F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0B87D7-A496-84F6-A151-6B6BB65BC1CD}"/>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8" name="Footer Placeholder 7">
            <a:extLst>
              <a:ext uri="{FF2B5EF4-FFF2-40B4-BE49-F238E27FC236}">
                <a16:creationId xmlns:a16="http://schemas.microsoft.com/office/drawing/2014/main" id="{67ED5028-BADD-9CFE-9AEC-A644D27B1C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007830-55FF-DE1C-3960-E598A05E82BD}"/>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1470084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B45B-3518-0A5B-CF30-10D52973A4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55F24D-F09D-711C-40DD-71E20ACCC92F}"/>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4" name="Footer Placeholder 3">
            <a:extLst>
              <a:ext uri="{FF2B5EF4-FFF2-40B4-BE49-F238E27FC236}">
                <a16:creationId xmlns:a16="http://schemas.microsoft.com/office/drawing/2014/main" id="{AEA0F291-0602-FED1-4F27-9518BBAF89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92510C-B6F8-E6C7-A511-C94F12CE4646}"/>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303657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0A53C-4131-4ECE-A5F0-74981138DF4E}"/>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3" name="Footer Placeholder 2">
            <a:extLst>
              <a:ext uri="{FF2B5EF4-FFF2-40B4-BE49-F238E27FC236}">
                <a16:creationId xmlns:a16="http://schemas.microsoft.com/office/drawing/2014/main" id="{96B673E9-D3BF-8A68-1BA3-857B401A36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CF6B2-2C4E-4909-E80E-674294800927}"/>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2805114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2200-D1C9-30A4-FDF6-218FBE8A7A8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9DF437-FCF6-CC1F-742B-F69D5CD795D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0F68C9-F8F2-E212-C433-C9F15C01BE0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70888-DA41-0ADA-342F-230E48EFB329}"/>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6" name="Footer Placeholder 5">
            <a:extLst>
              <a:ext uri="{FF2B5EF4-FFF2-40B4-BE49-F238E27FC236}">
                <a16:creationId xmlns:a16="http://schemas.microsoft.com/office/drawing/2014/main" id="{059FD255-54C2-2FBD-EA4B-5A135FCB49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A7D24C-6969-326C-28CB-488E67B34215}"/>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1635117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sp>
        <p:nvSpPr>
          <p:cNvPr id="27" name="Google Shape;27;p7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dirty="0"/>
          </a:p>
        </p:txBody>
      </p:sp>
      <p:sp>
        <p:nvSpPr>
          <p:cNvPr id="28" name="Google Shape;28;p7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9" name="Google Shape;29;p7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30" name="Google Shape;30;p7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31" name="Google Shape;31;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transition spd="med">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6F14-DA33-FD4E-F214-6163FA2ACCDD}"/>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DF055C-E5C5-2D77-1A6B-230F1A472EB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B02495-D154-F6B0-0DB7-63B95229FA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4697FA-1CAD-9950-5946-43A625FD2CBB}"/>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6" name="Footer Placeholder 5">
            <a:extLst>
              <a:ext uri="{FF2B5EF4-FFF2-40B4-BE49-F238E27FC236}">
                <a16:creationId xmlns:a16="http://schemas.microsoft.com/office/drawing/2014/main" id="{E7806849-7A6B-DFA2-0467-C8CFF7EA8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540FB-331C-6480-5647-66B84B863EBA}"/>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3470748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057D-324B-FA92-DB13-36641FF9E7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ECF360-9CD2-4335-38B3-2EE2E84371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39AD0-3C1C-28F2-BFB8-E036EA984ACF}"/>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5" name="Footer Placeholder 4">
            <a:extLst>
              <a:ext uri="{FF2B5EF4-FFF2-40B4-BE49-F238E27FC236}">
                <a16:creationId xmlns:a16="http://schemas.microsoft.com/office/drawing/2014/main" id="{9363198C-805C-A567-B2BB-41186FDE85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9202D7-EB74-53A1-6088-DCF15B053BE8}"/>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1205654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F9A4EC-46BE-CDC2-6871-6F3DD5F32C5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DDFCCD-D955-E589-DF2E-D37610BD07D5}"/>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66993-AAC0-11C7-A729-274D561B633F}"/>
              </a:ext>
            </a:extLst>
          </p:cNvPr>
          <p:cNvSpPr>
            <a:spLocks noGrp="1"/>
          </p:cNvSpPr>
          <p:nvPr>
            <p:ph type="dt" sz="half" idx="10"/>
          </p:nvPr>
        </p:nvSpPr>
        <p:spPr/>
        <p:txBody>
          <a:bodyPr/>
          <a:lstStyle/>
          <a:p>
            <a:fld id="{387DDE38-6790-43AD-AAE4-3B980B43535D}" type="datetimeFigureOut">
              <a:rPr lang="en-US" smtClean="0"/>
              <a:t>5/20/2024</a:t>
            </a:fld>
            <a:endParaRPr lang="en-US"/>
          </a:p>
        </p:txBody>
      </p:sp>
      <p:sp>
        <p:nvSpPr>
          <p:cNvPr id="5" name="Footer Placeholder 4">
            <a:extLst>
              <a:ext uri="{FF2B5EF4-FFF2-40B4-BE49-F238E27FC236}">
                <a16:creationId xmlns:a16="http://schemas.microsoft.com/office/drawing/2014/main" id="{C46034B3-37E5-124C-BA34-BC71B93EF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466A4-B198-AE3E-657C-DE3DD44C5D9C}"/>
              </a:ext>
            </a:extLst>
          </p:cNvPr>
          <p:cNvSpPr>
            <a:spLocks noGrp="1"/>
          </p:cNvSpPr>
          <p:nvPr>
            <p:ph type="sldNum" sz="quarter" idx="12"/>
          </p:nvPr>
        </p:nvSpPr>
        <p:spPr/>
        <p:txBody>
          <a:bodyPr/>
          <a:lstStyle/>
          <a:p>
            <a:fld id="{3231848F-49D4-4C4F-9B55-A2234887CF7E}" type="slidenum">
              <a:rPr lang="en-US" smtClean="0"/>
              <a:t>‹#›</a:t>
            </a:fld>
            <a:endParaRPr lang="en-US"/>
          </a:p>
        </p:txBody>
      </p:sp>
    </p:spTree>
    <p:extLst>
      <p:ext uri="{BB962C8B-B14F-4D97-AF65-F5344CB8AC3E}">
        <p14:creationId xmlns:p14="http://schemas.microsoft.com/office/powerpoint/2010/main" val="2432049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7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7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5" name="Google Shape;35;p7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36" name="Google Shape;36;p7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37" name="Google Shape;37;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7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7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2" name="Google Shape;42;p7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43" name="Google Shape;43;p7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44" name="Google Shape;44;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7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7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7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7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52" name="Google Shape;52;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53" name="Google Shape;53;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57" name="Google Shape;57;p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58" name="Google Shape;58;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7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5" name="Google Shape;65;p7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6" name="Google Shape;66;p7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7" name="Google Shape;67;p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68" name="Google Shape;68;p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69" name="Google Shape;69;p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7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78"/>
          <p:cNvSpPr>
            <a:spLocks noGrp="1"/>
          </p:cNvSpPr>
          <p:nvPr>
            <p:ph type="pic" idx="2"/>
          </p:nvPr>
        </p:nvSpPr>
        <p:spPr>
          <a:xfrm>
            <a:off x="1792288" y="612775"/>
            <a:ext cx="5486400" cy="4114800"/>
          </a:xfrm>
          <a:prstGeom prst="rect">
            <a:avLst/>
          </a:prstGeom>
          <a:noFill/>
          <a:ln>
            <a:noFill/>
          </a:ln>
        </p:spPr>
      </p:sp>
      <p:sp>
        <p:nvSpPr>
          <p:cNvPr id="73" name="Google Shape;73;p7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4" name="Google Shape;74;p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75" name="Google Shape;75;p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76" name="Google Shape;76;p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9" name="Google Shape;79;p7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7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81" name="Google Shape;81;p7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82" name="Google Shape;82;p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Arial" panose="020B0604020202020204" pitchFamily="34" charset="0"/>
                <a:ea typeface="Tahoma"/>
                <a:cs typeface="Calibri" panose="020F0502020204030204" pitchFamily="34" charset="0"/>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6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Arial" panose="020B0604020202020204" pitchFamily="34" charset="0"/>
                <a:ea typeface="Tahoma"/>
                <a:cs typeface="Calibri" panose="020F0502020204030204" pitchFamily="34" charset="0"/>
                <a:sym typeface="Tahoma"/>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lang="en-US" dirty="0"/>
          </a:p>
        </p:txBody>
      </p:sp>
      <p:sp>
        <p:nvSpPr>
          <p:cNvPr id="13" name="Google Shape;13;p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888888"/>
                </a:solidFill>
                <a:latin typeface="Arial" panose="020B0604020202020204" pitchFamily="34" charset="0"/>
                <a:ea typeface="Tahoma"/>
                <a:cs typeface="Calibri" panose="020F0502020204030204" pitchFamily="34" charset="0"/>
                <a:sym typeface="Tahoma"/>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lang="en-US" dirty="0"/>
          </a:p>
        </p:txBody>
      </p:sp>
      <p:sp>
        <p:nvSpPr>
          <p:cNvPr id="14" name="Google Shape;14;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1" i="0" u="none" strike="noStrike" cap="none">
                <a:solidFill>
                  <a:srgbClr val="898989"/>
                </a:solidFill>
                <a:latin typeface="Arial" panose="020B0604020202020204" pitchFamily="34" charset="0"/>
                <a:ea typeface="Tahoma"/>
                <a:cs typeface="Calibri" panose="020F0502020204030204" pitchFamily="34" charset="0"/>
                <a:sym typeface="Tahoma"/>
              </a:defRPr>
            </a:lvl1pPr>
            <a:lvl2pPr marL="0" marR="0" lvl="1" indent="0" algn="r" rtl="0">
              <a:spcBef>
                <a:spcPts val="0"/>
              </a:spcBef>
              <a:spcAft>
                <a:spcPts val="0"/>
              </a:spcAft>
              <a:buNone/>
              <a:defRPr sz="1200" b="1" i="0" u="none" strike="noStrike" cap="none">
                <a:solidFill>
                  <a:srgbClr val="898989"/>
                </a:solidFill>
                <a:latin typeface="Tahoma"/>
                <a:ea typeface="Tahoma"/>
                <a:cs typeface="Tahoma"/>
                <a:sym typeface="Tahoma"/>
              </a:defRPr>
            </a:lvl2pPr>
            <a:lvl3pPr marL="0" marR="0" lvl="2" indent="0" algn="r" rtl="0">
              <a:spcBef>
                <a:spcPts val="0"/>
              </a:spcBef>
              <a:spcAft>
                <a:spcPts val="0"/>
              </a:spcAft>
              <a:buNone/>
              <a:defRPr sz="1200" b="1" i="0" u="none" strike="noStrike" cap="none">
                <a:solidFill>
                  <a:srgbClr val="898989"/>
                </a:solidFill>
                <a:latin typeface="Tahoma"/>
                <a:ea typeface="Tahoma"/>
                <a:cs typeface="Tahoma"/>
                <a:sym typeface="Tahoma"/>
              </a:defRPr>
            </a:lvl3pPr>
            <a:lvl4pPr marL="0" marR="0" lvl="3" indent="0" algn="r" rtl="0">
              <a:spcBef>
                <a:spcPts val="0"/>
              </a:spcBef>
              <a:spcAft>
                <a:spcPts val="0"/>
              </a:spcAft>
              <a:buNone/>
              <a:defRPr sz="1200" b="1" i="0" u="none" strike="noStrike" cap="none">
                <a:solidFill>
                  <a:srgbClr val="898989"/>
                </a:solidFill>
                <a:latin typeface="Tahoma"/>
                <a:ea typeface="Tahoma"/>
                <a:cs typeface="Tahoma"/>
                <a:sym typeface="Tahoma"/>
              </a:defRPr>
            </a:lvl4pPr>
            <a:lvl5pPr marL="0" marR="0" lvl="4" indent="0" algn="r" rtl="0">
              <a:spcBef>
                <a:spcPts val="0"/>
              </a:spcBef>
              <a:spcAft>
                <a:spcPts val="0"/>
              </a:spcAft>
              <a:buNone/>
              <a:defRPr sz="1200" b="1" i="0" u="none" strike="noStrike" cap="none">
                <a:solidFill>
                  <a:srgbClr val="898989"/>
                </a:solidFill>
                <a:latin typeface="Tahoma"/>
                <a:ea typeface="Tahoma"/>
                <a:cs typeface="Tahoma"/>
                <a:sym typeface="Tahoma"/>
              </a:defRPr>
            </a:lvl5pPr>
            <a:lvl6pPr marL="0" marR="0" lvl="5" indent="0" algn="r" rtl="0">
              <a:spcBef>
                <a:spcPts val="0"/>
              </a:spcBef>
              <a:spcAft>
                <a:spcPts val="0"/>
              </a:spcAft>
              <a:buNone/>
              <a:defRPr sz="1200" b="1" i="0" u="none" strike="noStrike" cap="none">
                <a:solidFill>
                  <a:srgbClr val="898989"/>
                </a:solidFill>
                <a:latin typeface="Tahoma"/>
                <a:ea typeface="Tahoma"/>
                <a:cs typeface="Tahoma"/>
                <a:sym typeface="Tahoma"/>
              </a:defRPr>
            </a:lvl6pPr>
            <a:lvl7pPr marL="0" marR="0" lvl="6" indent="0" algn="r" rtl="0">
              <a:spcBef>
                <a:spcPts val="0"/>
              </a:spcBef>
              <a:spcAft>
                <a:spcPts val="0"/>
              </a:spcAft>
              <a:buNone/>
              <a:defRPr sz="1200" b="1" i="0" u="none" strike="noStrike" cap="none">
                <a:solidFill>
                  <a:srgbClr val="898989"/>
                </a:solidFill>
                <a:latin typeface="Tahoma"/>
                <a:ea typeface="Tahoma"/>
                <a:cs typeface="Tahoma"/>
                <a:sym typeface="Tahoma"/>
              </a:defRPr>
            </a:lvl7pPr>
            <a:lvl8pPr marL="0" marR="0" lvl="7" indent="0" algn="r" rtl="0">
              <a:spcBef>
                <a:spcPts val="0"/>
              </a:spcBef>
              <a:spcAft>
                <a:spcPts val="0"/>
              </a:spcAft>
              <a:buNone/>
              <a:defRPr sz="1200" b="1" i="0" u="none" strike="noStrike" cap="none">
                <a:solidFill>
                  <a:srgbClr val="898989"/>
                </a:solidFill>
                <a:latin typeface="Tahoma"/>
                <a:ea typeface="Tahoma"/>
                <a:cs typeface="Tahoma"/>
                <a:sym typeface="Tahoma"/>
              </a:defRPr>
            </a:lvl8pPr>
            <a:lvl9pPr marL="0" marR="0" lvl="8" indent="0" algn="r" rtl="0">
              <a:spcBef>
                <a:spcPts val="0"/>
              </a:spcBef>
              <a:spcAft>
                <a:spcPts val="0"/>
              </a:spcAft>
              <a:buNone/>
              <a:defRPr sz="1200" b="1" i="0" u="none" strike="noStrike" cap="none">
                <a:solidFill>
                  <a:srgbClr val="898989"/>
                </a:solidFill>
                <a:latin typeface="Tahoma"/>
                <a:ea typeface="Tahoma"/>
                <a:cs typeface="Tahoma"/>
                <a:sym typeface="Tahoma"/>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73" r:id="rId11"/>
  </p:sldLayoutIdLst>
  <p:transition spd="med">
    <p:zoom/>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3D4119-5CD6-3FAE-7AF7-A43B0C9BA96C}"/>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E9B5ED-2437-8CA4-8239-5C7BC7CFFC2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D5F265-AE46-38A2-930B-4133926EDD4B}"/>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7DDE38-6790-43AD-AAE4-3B980B43535D}" type="datetimeFigureOut">
              <a:rPr lang="en-US" smtClean="0"/>
              <a:t>5/20/2024</a:t>
            </a:fld>
            <a:endParaRPr lang="en-US"/>
          </a:p>
        </p:txBody>
      </p:sp>
      <p:sp>
        <p:nvSpPr>
          <p:cNvPr id="5" name="Footer Placeholder 4">
            <a:extLst>
              <a:ext uri="{FF2B5EF4-FFF2-40B4-BE49-F238E27FC236}">
                <a16:creationId xmlns:a16="http://schemas.microsoft.com/office/drawing/2014/main" id="{9E1F4354-9092-3E59-E61E-E101DA0F92D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491177B-55B7-F686-4C44-5C899F6808D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31848F-49D4-4C4F-9B55-A2234887CF7E}" type="slidenum">
              <a:rPr lang="en-US" smtClean="0"/>
              <a:t>‹#›</a:t>
            </a:fld>
            <a:endParaRPr lang="en-US"/>
          </a:p>
        </p:txBody>
      </p:sp>
    </p:spTree>
    <p:extLst>
      <p:ext uri="{BB962C8B-B14F-4D97-AF65-F5344CB8AC3E}">
        <p14:creationId xmlns:p14="http://schemas.microsoft.com/office/powerpoint/2010/main" val="395563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790AF0-412C-4A7B-B500-80BC0FDE38F1}"/>
              </a:ext>
            </a:extLst>
          </p:cNvPr>
          <p:cNvSpPr>
            <a:spLocks noGrp="1"/>
          </p:cNvSpPr>
          <p:nvPr>
            <p:ph type="subTitle" idx="1"/>
          </p:nvPr>
        </p:nvSpPr>
        <p:spPr>
          <a:xfrm>
            <a:off x="697489" y="920931"/>
            <a:ext cx="2671353" cy="457200"/>
          </a:xfrm>
        </p:spPr>
        <p:txBody>
          <a:bodyPr/>
          <a:lstStyle/>
          <a:p>
            <a:r>
              <a:rPr lang="en-US" sz="2000" b="1" i="0" dirty="0">
                <a:solidFill>
                  <a:srgbClr val="FF0000"/>
                </a:solidFill>
                <a:latin typeface="Calibri" panose="020F0502020204030204" pitchFamily="34" charset="0"/>
                <a:cs typeface="Calibri" panose="020F0502020204030204" pitchFamily="34" charset="0"/>
              </a:rPr>
              <a:t>Fallacies of relevance</a:t>
            </a:r>
            <a:endParaRPr lang="en-US" sz="2000" b="1" i="0" dirty="0">
              <a:solidFill>
                <a:srgbClr val="FF0000"/>
              </a:solidFill>
            </a:endParaRPr>
          </a:p>
        </p:txBody>
      </p:sp>
      <p:sp>
        <p:nvSpPr>
          <p:cNvPr id="4" name="Rectangle 3">
            <a:extLst>
              <a:ext uri="{FF2B5EF4-FFF2-40B4-BE49-F238E27FC236}">
                <a16:creationId xmlns:a16="http://schemas.microsoft.com/office/drawing/2014/main" id="{58A0CB37-128D-4F59-99A3-F0D6DA2BC134}"/>
              </a:ext>
            </a:extLst>
          </p:cNvPr>
          <p:cNvSpPr txBox="1">
            <a:spLocks noChangeArrowheads="1"/>
          </p:cNvSpPr>
          <p:nvPr/>
        </p:nvSpPr>
        <p:spPr bwMode="auto">
          <a:xfrm>
            <a:off x="451700" y="1616242"/>
            <a:ext cx="3422469"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eaLnBrk="1" hangingPunct="1">
              <a:lnSpc>
                <a:spcPct val="120000"/>
              </a:lnSpc>
              <a:buFontTx/>
              <a:buNone/>
              <a:defRPr/>
            </a:pPr>
            <a:r>
              <a:rPr lang="en-US" sz="1800" dirty="0">
                <a:solidFill>
                  <a:schemeClr val="tx1"/>
                </a:solidFill>
              </a:rPr>
              <a:t>1. Personal attack</a:t>
            </a:r>
          </a:p>
          <a:p>
            <a:pPr algn="just" eaLnBrk="1" hangingPunct="1">
              <a:lnSpc>
                <a:spcPct val="120000"/>
              </a:lnSpc>
              <a:buFontTx/>
              <a:buNone/>
              <a:defRPr/>
            </a:pPr>
            <a:r>
              <a:rPr lang="en-US" sz="1800" dirty="0">
                <a:solidFill>
                  <a:schemeClr val="tx1"/>
                </a:solidFill>
              </a:rPr>
              <a:t>2. Attacking the motive</a:t>
            </a:r>
          </a:p>
          <a:p>
            <a:pPr algn="just" eaLnBrk="1" hangingPunct="1">
              <a:lnSpc>
                <a:spcPct val="120000"/>
              </a:lnSpc>
              <a:buFontTx/>
              <a:buNone/>
              <a:defRPr/>
            </a:pPr>
            <a:r>
              <a:rPr lang="en-US" sz="1800" dirty="0">
                <a:solidFill>
                  <a:schemeClr val="tx1"/>
                </a:solidFill>
              </a:rPr>
              <a:t>3. Look who’s talking </a:t>
            </a:r>
          </a:p>
          <a:p>
            <a:pPr algn="just" eaLnBrk="1" hangingPunct="1">
              <a:lnSpc>
                <a:spcPct val="120000"/>
              </a:lnSpc>
              <a:buFontTx/>
              <a:buNone/>
              <a:defRPr/>
            </a:pPr>
            <a:r>
              <a:rPr lang="en-US" sz="1800" dirty="0">
                <a:solidFill>
                  <a:schemeClr val="tx1"/>
                </a:solidFill>
              </a:rPr>
              <a:t>4. Two wrongs make a right</a:t>
            </a:r>
          </a:p>
          <a:p>
            <a:pPr algn="just" eaLnBrk="1" hangingPunct="1">
              <a:lnSpc>
                <a:spcPct val="120000"/>
              </a:lnSpc>
              <a:buFontTx/>
              <a:buNone/>
              <a:defRPr/>
            </a:pPr>
            <a:r>
              <a:rPr lang="en-US" sz="1800" dirty="0">
                <a:solidFill>
                  <a:schemeClr val="tx1"/>
                </a:solidFill>
              </a:rPr>
              <a:t>5. Scare tactic</a:t>
            </a:r>
          </a:p>
          <a:p>
            <a:pPr algn="just" eaLnBrk="1" hangingPunct="1">
              <a:lnSpc>
                <a:spcPct val="120000"/>
              </a:lnSpc>
              <a:buFontTx/>
              <a:buNone/>
              <a:defRPr/>
            </a:pPr>
            <a:r>
              <a:rPr lang="en-US" sz="1800" dirty="0">
                <a:solidFill>
                  <a:schemeClr val="tx1"/>
                </a:solidFill>
              </a:rPr>
              <a:t>6. Appeal to pity</a:t>
            </a:r>
          </a:p>
          <a:p>
            <a:pPr algn="just" eaLnBrk="1" hangingPunct="1">
              <a:lnSpc>
                <a:spcPct val="120000"/>
              </a:lnSpc>
              <a:buFontTx/>
              <a:buNone/>
              <a:defRPr/>
            </a:pPr>
            <a:r>
              <a:rPr lang="en-US" sz="1800" dirty="0">
                <a:solidFill>
                  <a:schemeClr val="tx1"/>
                </a:solidFill>
              </a:rPr>
              <a:t>7. Bandwagon argument</a:t>
            </a:r>
          </a:p>
          <a:p>
            <a:pPr algn="just" eaLnBrk="1" hangingPunct="1">
              <a:lnSpc>
                <a:spcPct val="120000"/>
              </a:lnSpc>
              <a:buFontTx/>
              <a:buNone/>
              <a:defRPr/>
            </a:pPr>
            <a:r>
              <a:rPr lang="en-US" sz="1800" dirty="0">
                <a:solidFill>
                  <a:schemeClr val="tx1"/>
                </a:solidFill>
              </a:rPr>
              <a:t>8. Straw man</a:t>
            </a:r>
          </a:p>
          <a:p>
            <a:pPr algn="just" eaLnBrk="1" hangingPunct="1">
              <a:lnSpc>
                <a:spcPct val="120000"/>
              </a:lnSpc>
              <a:buFontTx/>
              <a:buNone/>
              <a:defRPr/>
            </a:pPr>
            <a:r>
              <a:rPr lang="en-US" sz="1800" dirty="0">
                <a:solidFill>
                  <a:schemeClr val="tx1"/>
                </a:solidFill>
              </a:rPr>
              <a:t>9. Red herring</a:t>
            </a:r>
          </a:p>
          <a:p>
            <a:pPr algn="just" eaLnBrk="1" hangingPunct="1">
              <a:lnSpc>
                <a:spcPct val="120000"/>
              </a:lnSpc>
              <a:buFontTx/>
              <a:buNone/>
              <a:defRPr/>
            </a:pPr>
            <a:r>
              <a:rPr lang="en-US" sz="1800" dirty="0">
                <a:solidFill>
                  <a:schemeClr val="tx1"/>
                </a:solidFill>
              </a:rPr>
              <a:t>10. Equivocation</a:t>
            </a:r>
          </a:p>
          <a:p>
            <a:pPr algn="just" eaLnBrk="1" hangingPunct="1">
              <a:lnSpc>
                <a:spcPct val="120000"/>
              </a:lnSpc>
              <a:buFontTx/>
              <a:buNone/>
              <a:defRPr/>
            </a:pPr>
            <a:r>
              <a:rPr lang="en-US" sz="1800" dirty="0">
                <a:solidFill>
                  <a:schemeClr val="tx1"/>
                </a:solidFill>
              </a:rPr>
              <a:t>11. Begging the question</a:t>
            </a:r>
            <a:endParaRPr lang="en-US" sz="2400" b="1" dirty="0">
              <a:solidFill>
                <a:schemeClr val="tx1"/>
              </a:solidFill>
            </a:endParaRPr>
          </a:p>
        </p:txBody>
      </p:sp>
      <p:sp>
        <p:nvSpPr>
          <p:cNvPr id="5" name="Subtitle 2">
            <a:extLst>
              <a:ext uri="{FF2B5EF4-FFF2-40B4-BE49-F238E27FC236}">
                <a16:creationId xmlns:a16="http://schemas.microsoft.com/office/drawing/2014/main" id="{E3FA789F-D245-445E-8429-7A4BC4A0658E}"/>
              </a:ext>
            </a:extLst>
          </p:cNvPr>
          <p:cNvSpPr txBox="1">
            <a:spLocks/>
          </p:cNvSpPr>
          <p:nvPr/>
        </p:nvSpPr>
        <p:spPr bwMode="auto">
          <a:xfrm>
            <a:off x="5981702" y="920931"/>
            <a:ext cx="247649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000" b="1" dirty="0">
                <a:solidFill>
                  <a:srgbClr val="FF0000"/>
                </a:solidFill>
                <a:latin typeface="Calibri" panose="020F0502020204030204" pitchFamily="34" charset="0"/>
                <a:cs typeface="Calibri" panose="020F0502020204030204" pitchFamily="34" charset="0"/>
              </a:rPr>
              <a:t>Fallacies of insufficient evidence </a:t>
            </a:r>
            <a:endParaRPr lang="en-US" sz="2000" b="1" dirty="0">
              <a:solidFill>
                <a:srgbClr val="FF0000"/>
              </a:solidFill>
            </a:endParaRPr>
          </a:p>
        </p:txBody>
      </p:sp>
      <p:sp>
        <p:nvSpPr>
          <p:cNvPr id="6" name="Rectangle 3">
            <a:extLst>
              <a:ext uri="{FF2B5EF4-FFF2-40B4-BE49-F238E27FC236}">
                <a16:creationId xmlns:a16="http://schemas.microsoft.com/office/drawing/2014/main" id="{FA9507F5-D670-4FE2-A67A-901B300AECFB}"/>
              </a:ext>
            </a:extLst>
          </p:cNvPr>
          <p:cNvSpPr txBox="1">
            <a:spLocks noChangeArrowheads="1"/>
          </p:cNvSpPr>
          <p:nvPr/>
        </p:nvSpPr>
        <p:spPr bwMode="auto">
          <a:xfrm>
            <a:off x="5727032" y="2081463"/>
            <a:ext cx="2731168" cy="337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eaLnBrk="1" hangingPunct="1">
              <a:lnSpc>
                <a:spcPct val="120000"/>
              </a:lnSpc>
            </a:pPr>
            <a:r>
              <a:rPr lang="en-US" sz="1800" dirty="0">
                <a:solidFill>
                  <a:schemeClr val="tx1"/>
                </a:solidFill>
              </a:rPr>
              <a:t>1. Inappropriate appeal to authority</a:t>
            </a:r>
          </a:p>
          <a:p>
            <a:pPr algn="just" eaLnBrk="1" hangingPunct="1">
              <a:lnSpc>
                <a:spcPct val="120000"/>
              </a:lnSpc>
            </a:pPr>
            <a:r>
              <a:rPr lang="en-US" sz="1800" dirty="0">
                <a:solidFill>
                  <a:schemeClr val="tx1"/>
                </a:solidFill>
              </a:rPr>
              <a:t>2. Appeal to ignorance</a:t>
            </a:r>
          </a:p>
          <a:p>
            <a:pPr algn="just" eaLnBrk="1" hangingPunct="1">
              <a:lnSpc>
                <a:spcPct val="120000"/>
              </a:lnSpc>
            </a:pPr>
            <a:r>
              <a:rPr lang="en-US" sz="1800" dirty="0">
                <a:solidFill>
                  <a:schemeClr val="tx1"/>
                </a:solidFill>
              </a:rPr>
              <a:t>3. False alternatives</a:t>
            </a:r>
          </a:p>
          <a:p>
            <a:pPr algn="just" eaLnBrk="1" hangingPunct="1">
              <a:lnSpc>
                <a:spcPct val="120000"/>
              </a:lnSpc>
            </a:pPr>
            <a:r>
              <a:rPr lang="en-US" sz="1800" dirty="0">
                <a:solidFill>
                  <a:schemeClr val="tx1"/>
                </a:solidFill>
              </a:rPr>
              <a:t>4. Loaded question</a:t>
            </a:r>
          </a:p>
          <a:p>
            <a:pPr algn="just" eaLnBrk="1" hangingPunct="1">
              <a:lnSpc>
                <a:spcPct val="120000"/>
              </a:lnSpc>
            </a:pPr>
            <a:r>
              <a:rPr lang="en-US" sz="1800" dirty="0">
                <a:solidFill>
                  <a:schemeClr val="tx1"/>
                </a:solidFill>
              </a:rPr>
              <a:t>5. Questionable cause</a:t>
            </a:r>
          </a:p>
          <a:p>
            <a:pPr algn="just" eaLnBrk="1" hangingPunct="1">
              <a:lnSpc>
                <a:spcPct val="120000"/>
              </a:lnSpc>
            </a:pPr>
            <a:r>
              <a:rPr lang="en-US" sz="1800" dirty="0">
                <a:solidFill>
                  <a:schemeClr val="tx1"/>
                </a:solidFill>
              </a:rPr>
              <a:t>6. Hasty generalization</a:t>
            </a:r>
          </a:p>
          <a:p>
            <a:pPr algn="just" eaLnBrk="1" hangingPunct="1">
              <a:lnSpc>
                <a:spcPct val="120000"/>
              </a:lnSpc>
            </a:pPr>
            <a:r>
              <a:rPr lang="en-US" sz="1800" dirty="0">
                <a:solidFill>
                  <a:schemeClr val="tx1"/>
                </a:solidFill>
              </a:rPr>
              <a:t>7. Slippery slope</a:t>
            </a:r>
          </a:p>
          <a:p>
            <a:pPr algn="just" eaLnBrk="1" hangingPunct="1">
              <a:lnSpc>
                <a:spcPct val="120000"/>
              </a:lnSpc>
            </a:pPr>
            <a:r>
              <a:rPr lang="en-US" sz="1800" dirty="0">
                <a:solidFill>
                  <a:schemeClr val="tx1"/>
                </a:solidFill>
              </a:rPr>
              <a:t>8. Weak analogy</a:t>
            </a:r>
          </a:p>
          <a:p>
            <a:pPr algn="just" eaLnBrk="1" hangingPunct="1">
              <a:lnSpc>
                <a:spcPct val="120000"/>
              </a:lnSpc>
            </a:pPr>
            <a:r>
              <a:rPr lang="en-US" sz="1800" dirty="0">
                <a:solidFill>
                  <a:schemeClr val="tx1"/>
                </a:solidFill>
              </a:rPr>
              <a:t>9. Inconsistency</a:t>
            </a:r>
          </a:p>
        </p:txBody>
      </p:sp>
      <p:sp>
        <p:nvSpPr>
          <p:cNvPr id="11" name="TextBox 10">
            <a:extLst>
              <a:ext uri="{FF2B5EF4-FFF2-40B4-BE49-F238E27FC236}">
                <a16:creationId xmlns:a16="http://schemas.microsoft.com/office/drawing/2014/main" id="{C1E7F78F-1F94-5865-4F0A-949BCEC93B6C}"/>
              </a:ext>
            </a:extLst>
          </p:cNvPr>
          <p:cNvSpPr txBox="1"/>
          <p:nvPr/>
        </p:nvSpPr>
        <p:spPr>
          <a:xfrm>
            <a:off x="1804736" y="216570"/>
            <a:ext cx="5137484" cy="523220"/>
          </a:xfrm>
          <a:prstGeom prst="rect">
            <a:avLst/>
          </a:prstGeom>
          <a:noFill/>
        </p:spPr>
        <p:txBody>
          <a:bodyPr wrap="square" rtlCol="0">
            <a:spAutoFit/>
          </a:bodyPr>
          <a:lstStyle/>
          <a:p>
            <a:pPr algn="ctr"/>
            <a:r>
              <a:rPr lang="vi-VN" sz="2800" b="1" dirty="0"/>
              <a:t>Review: Chapters 5 + 6 </a:t>
            </a:r>
            <a:endParaRPr lang="en-US" sz="2800" b="1" dirty="0"/>
          </a:p>
        </p:txBody>
      </p:sp>
    </p:spTree>
    <p:extLst>
      <p:ext uri="{BB962C8B-B14F-4D97-AF65-F5344CB8AC3E}">
        <p14:creationId xmlns:p14="http://schemas.microsoft.com/office/powerpoint/2010/main" val="1861682769"/>
      </p:ext>
    </p:extLst>
  </p:cSld>
  <p:clrMapOvr>
    <a:masterClrMapping/>
  </p:clrMapOvr>
  <p:transition spd="med">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txBox="1">
            <a:spLocks noGrp="1"/>
          </p:cNvSpPr>
          <p:nvPr>
            <p:ph type="ctrTitle"/>
          </p:nvPr>
        </p:nvSpPr>
        <p:spPr>
          <a:xfrm>
            <a:off x="609600" y="1524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dirty="0">
                <a:latin typeface="Arial" panose="020B0604020202020204" pitchFamily="34" charset="0"/>
                <a:ea typeface="Tahoma"/>
                <a:cs typeface="Calibri" panose="020F0502020204030204" pitchFamily="34" charset="0"/>
                <a:sym typeface="Tahoma"/>
              </a:rPr>
              <a:t>Arguments – Review   </a:t>
            </a:r>
            <a:endParaRPr dirty="0"/>
          </a:p>
        </p:txBody>
      </p:sp>
      <p:sp>
        <p:nvSpPr>
          <p:cNvPr id="250" name="Google Shape;250;p18"/>
          <p:cNvSpPr txBox="1">
            <a:spLocks noGrp="1"/>
          </p:cNvSpPr>
          <p:nvPr>
            <p:ph type="subTitle" idx="1"/>
          </p:nvPr>
        </p:nvSpPr>
        <p:spPr>
          <a:xfrm>
            <a:off x="685800" y="1647592"/>
            <a:ext cx="8077200" cy="41148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3200"/>
              <a:buNone/>
            </a:pPr>
            <a:r>
              <a:rPr lang="en-US" dirty="0">
                <a:solidFill>
                  <a:schemeClr val="dk1"/>
                </a:solidFill>
                <a:latin typeface="Arial" panose="020B0604020202020204" pitchFamily="34" charset="0"/>
                <a:ea typeface="Tahoma"/>
                <a:cs typeface="Calibri" panose="020F0502020204030204" pitchFamily="34" charset="0"/>
                <a:sym typeface="Tahoma"/>
              </a:rPr>
              <a:t>Arguments consist of </a:t>
            </a:r>
            <a:r>
              <a:rPr lang="en-US" b="1" u="sng" dirty="0">
                <a:solidFill>
                  <a:schemeClr val="dk1"/>
                </a:solidFill>
                <a:latin typeface="Arial" panose="020B0604020202020204" pitchFamily="34" charset="0"/>
                <a:ea typeface="Tahoma"/>
                <a:cs typeface="Calibri" panose="020F0502020204030204" pitchFamily="34" charset="0"/>
                <a:sym typeface="Tahoma"/>
              </a:rPr>
              <a:t>premises</a:t>
            </a:r>
            <a:r>
              <a:rPr lang="en-US" dirty="0">
                <a:solidFill>
                  <a:schemeClr val="dk1"/>
                </a:solidFill>
                <a:latin typeface="Arial" panose="020B0604020202020204" pitchFamily="34" charset="0"/>
                <a:ea typeface="Tahoma"/>
                <a:cs typeface="Calibri" panose="020F0502020204030204" pitchFamily="34" charset="0"/>
                <a:sym typeface="Tahoma"/>
              </a:rPr>
              <a:t> and </a:t>
            </a:r>
            <a:r>
              <a:rPr lang="en-US" b="1" u="sng" dirty="0">
                <a:solidFill>
                  <a:schemeClr val="dk1"/>
                </a:solidFill>
                <a:latin typeface="Arial" panose="020B0604020202020204" pitchFamily="34" charset="0"/>
                <a:ea typeface="Tahoma"/>
                <a:cs typeface="Calibri" panose="020F0502020204030204" pitchFamily="34" charset="0"/>
                <a:sym typeface="Tahoma"/>
              </a:rPr>
              <a:t>conclusions</a:t>
            </a:r>
            <a:r>
              <a:rPr lang="en-US" dirty="0">
                <a:solidFill>
                  <a:schemeClr val="dk1"/>
                </a:solidFill>
                <a:latin typeface="Arial" panose="020B0604020202020204" pitchFamily="34" charset="0"/>
                <a:ea typeface="Tahoma"/>
                <a:cs typeface="Calibri" panose="020F0502020204030204" pitchFamily="34" charset="0"/>
                <a:sym typeface="Tahoma"/>
              </a:rPr>
              <a:t>.</a:t>
            </a:r>
            <a:endParaRPr dirty="0"/>
          </a:p>
          <a:p>
            <a:pPr marL="0" lvl="0" indent="0" algn="l" rtl="0">
              <a:spcBef>
                <a:spcPts val="640"/>
              </a:spcBef>
              <a:spcAft>
                <a:spcPts val="0"/>
              </a:spcAft>
              <a:buClr>
                <a:srgbClr val="888888"/>
              </a:buClr>
              <a:buSzPts val="3200"/>
              <a:buFont typeface="Noto Sans Symbols"/>
              <a:buNone/>
            </a:pPr>
            <a:endParaRPr dirty="0">
              <a:solidFill>
                <a:schemeClr val="dk1"/>
              </a:solidFill>
              <a:latin typeface="Arial" panose="020B0604020202020204" pitchFamily="34" charset="0"/>
              <a:ea typeface="Tahoma"/>
              <a:cs typeface="Calibri" panose="020F0502020204030204" pitchFamily="34" charset="0"/>
              <a:sym typeface="Tahoma"/>
            </a:endParaRPr>
          </a:p>
          <a:p>
            <a:pPr marL="0" lvl="0" indent="0" algn="l" rtl="0">
              <a:spcBef>
                <a:spcPts val="640"/>
              </a:spcBef>
              <a:spcAft>
                <a:spcPts val="0"/>
              </a:spcAft>
              <a:buClr>
                <a:schemeClr val="dk1"/>
              </a:buClr>
              <a:buSzPts val="3200"/>
              <a:buNone/>
            </a:pPr>
            <a:r>
              <a:rPr lang="en-US" dirty="0">
                <a:solidFill>
                  <a:schemeClr val="dk1"/>
                </a:solidFill>
                <a:latin typeface="Arial" panose="020B0604020202020204" pitchFamily="34" charset="0"/>
                <a:ea typeface="Tahoma"/>
                <a:cs typeface="Calibri" panose="020F0502020204030204" pitchFamily="34" charset="0"/>
                <a:sym typeface="Tahoma"/>
              </a:rPr>
              <a:t>Premises and conclusions are statements.</a:t>
            </a:r>
            <a:endParaRPr dirty="0"/>
          </a:p>
          <a:p>
            <a:pPr marL="0" lvl="0" indent="0" algn="l" rtl="0">
              <a:spcBef>
                <a:spcPts val="640"/>
              </a:spcBef>
              <a:spcAft>
                <a:spcPts val="0"/>
              </a:spcAft>
              <a:buClr>
                <a:srgbClr val="888888"/>
              </a:buClr>
              <a:buSzPts val="3200"/>
              <a:buFont typeface="Noto Sans Symbols"/>
              <a:buNone/>
            </a:pPr>
            <a:endParaRPr dirty="0">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500"/>
                                        <p:tgtEl>
                                          <p:spTgt spid="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
                                            <p:txEl>
                                              <p:pRg st="1" end="1"/>
                                            </p:txEl>
                                          </p:spTgt>
                                        </p:tgtEl>
                                        <p:attrNameLst>
                                          <p:attrName>style.visibility</p:attrName>
                                        </p:attrNameLst>
                                      </p:cBhvr>
                                      <p:to>
                                        <p:strVal val="visible"/>
                                      </p:to>
                                    </p:set>
                                    <p:animEffect transition="in" filter="fade">
                                      <p:cBhvr>
                                        <p:cTn id="12" dur="500"/>
                                        <p:tgtEl>
                                          <p:spTgt spid="2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0">
                                            <p:txEl>
                                              <p:pRg st="2" end="2"/>
                                            </p:txEl>
                                          </p:spTgt>
                                        </p:tgtEl>
                                        <p:attrNameLst>
                                          <p:attrName>style.visibility</p:attrName>
                                        </p:attrNameLst>
                                      </p:cBhvr>
                                      <p:to>
                                        <p:strVal val="visible"/>
                                      </p:to>
                                    </p:set>
                                    <p:animEffect transition="in" filter="fade">
                                      <p:cBhvr>
                                        <p:cTn id="17" dur="500"/>
                                        <p:tgtEl>
                                          <p:spTgt spid="2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xEl>
                                              <p:pRg st="3" end="3"/>
                                            </p:txEl>
                                          </p:spTgt>
                                        </p:tgtEl>
                                        <p:attrNameLst>
                                          <p:attrName>style.visibility</p:attrName>
                                        </p:attrNameLst>
                                      </p:cBhvr>
                                      <p:to>
                                        <p:strVal val="visible"/>
                                      </p:to>
                                    </p:set>
                                    <p:animEffect transition="in" filter="fade">
                                      <p:cBhvr>
                                        <p:cTn id="22" dur="500"/>
                                        <p:tgtEl>
                                          <p:spTgt spid="2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9"/>
          <p:cNvSpPr txBox="1">
            <a:spLocks noGrp="1"/>
          </p:cNvSpPr>
          <p:nvPr>
            <p:ph type="ctrTitle"/>
          </p:nvPr>
        </p:nvSpPr>
        <p:spPr>
          <a:xfrm>
            <a:off x="800100" y="0"/>
            <a:ext cx="75438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dirty="0">
                <a:latin typeface="Arial" panose="020B0604020202020204" pitchFamily="34" charset="0"/>
                <a:ea typeface="Tahoma"/>
                <a:cs typeface="Calibri" panose="020F0502020204030204" pitchFamily="34" charset="0"/>
                <a:sym typeface="Tahoma"/>
              </a:rPr>
              <a:t>Arguments – Review </a:t>
            </a:r>
            <a:endParaRPr dirty="0"/>
          </a:p>
        </p:txBody>
      </p:sp>
      <p:sp>
        <p:nvSpPr>
          <p:cNvPr id="257" name="Google Shape;257;p19"/>
          <p:cNvSpPr txBox="1">
            <a:spLocks noGrp="1"/>
          </p:cNvSpPr>
          <p:nvPr>
            <p:ph type="subTitle" idx="1"/>
          </p:nvPr>
        </p:nvSpPr>
        <p:spPr>
          <a:xfrm>
            <a:off x="228600" y="990600"/>
            <a:ext cx="8763000" cy="4114800"/>
          </a:xfrm>
          <a:prstGeom prst="rect">
            <a:avLst/>
          </a:prstGeom>
          <a:noFill/>
          <a:ln>
            <a:noFill/>
          </a:ln>
        </p:spPr>
        <p:txBody>
          <a:bodyPr spcFirstLastPara="1" wrap="square" lIns="91425" tIns="45700" rIns="91425" bIns="45700" anchor="t" anchorCtr="0">
            <a:normAutofit fontScale="25000" lnSpcReduction="20000"/>
          </a:bodyPr>
          <a:lstStyle/>
          <a:p>
            <a:pPr marL="0" lvl="0" indent="0" algn="just" rtl="0">
              <a:lnSpc>
                <a:spcPct val="170000"/>
              </a:lnSpc>
              <a:spcBef>
                <a:spcPts val="0"/>
              </a:spcBef>
              <a:spcAft>
                <a:spcPts val="0"/>
              </a:spcAft>
              <a:buClr>
                <a:schemeClr val="accent2"/>
              </a:buClr>
              <a:buSzPct val="100000"/>
              <a:buNone/>
            </a:pPr>
            <a:r>
              <a:rPr lang="en-US" sz="9600" b="1" dirty="0">
                <a:solidFill>
                  <a:schemeClr val="accent2"/>
                </a:solidFill>
                <a:latin typeface="Arial" panose="020B0604020202020204" pitchFamily="34" charset="0"/>
                <a:ea typeface="Tahoma"/>
                <a:cs typeface="Calibri" panose="020F0502020204030204" pitchFamily="34" charset="0"/>
                <a:sym typeface="Tahoma"/>
              </a:rPr>
              <a:t>Premise indicator words: </a:t>
            </a:r>
            <a:endParaRPr dirty="0"/>
          </a:p>
          <a:p>
            <a:pPr marL="0" lvl="0" indent="0" algn="just" rtl="0">
              <a:lnSpc>
                <a:spcPct val="170000"/>
              </a:lnSpc>
              <a:spcBef>
                <a:spcPts val="480"/>
              </a:spcBef>
              <a:spcAft>
                <a:spcPts val="0"/>
              </a:spcAft>
              <a:buClr>
                <a:schemeClr val="dk1"/>
              </a:buClr>
              <a:buSzPct val="100000"/>
              <a:buFont typeface="Noto Sans Symbols"/>
              <a:buNone/>
            </a:pPr>
            <a:r>
              <a:rPr lang="en-US" sz="9600" dirty="0">
                <a:solidFill>
                  <a:schemeClr val="dk1"/>
                </a:solidFill>
                <a:latin typeface="Arial" panose="020B0604020202020204" pitchFamily="34" charset="0"/>
                <a:ea typeface="Tahoma"/>
                <a:cs typeface="Calibri" panose="020F0502020204030204" pitchFamily="34" charset="0"/>
                <a:sym typeface="Tahoma"/>
              </a:rPr>
              <a:t>since, because, for, given that, seeing that, considering that, inasmuch as, as, in view of the fact that, as indicated by, judging from, on account of</a:t>
            </a:r>
            <a:endParaRPr dirty="0"/>
          </a:p>
          <a:p>
            <a:pPr marL="0" lvl="0" indent="0" algn="just" rtl="0">
              <a:lnSpc>
                <a:spcPct val="170000"/>
              </a:lnSpc>
              <a:spcBef>
                <a:spcPts val="480"/>
              </a:spcBef>
              <a:spcAft>
                <a:spcPts val="0"/>
              </a:spcAft>
              <a:buClr>
                <a:schemeClr val="accent2"/>
              </a:buClr>
              <a:buSzPct val="100000"/>
              <a:buNone/>
            </a:pPr>
            <a:r>
              <a:rPr lang="en-US" sz="9600" b="1" dirty="0">
                <a:solidFill>
                  <a:schemeClr val="accent2"/>
                </a:solidFill>
                <a:latin typeface="Arial" panose="020B0604020202020204" pitchFamily="34" charset="0"/>
                <a:ea typeface="Tahoma"/>
                <a:cs typeface="Calibri" panose="020F0502020204030204" pitchFamily="34" charset="0"/>
                <a:sym typeface="Tahoma"/>
              </a:rPr>
              <a:t>Conclusion indicator words: </a:t>
            </a:r>
            <a:endParaRPr dirty="0"/>
          </a:p>
          <a:p>
            <a:pPr marL="0" lvl="0" indent="0" algn="just" rtl="0">
              <a:lnSpc>
                <a:spcPct val="170000"/>
              </a:lnSpc>
              <a:spcBef>
                <a:spcPts val="480"/>
              </a:spcBef>
              <a:spcAft>
                <a:spcPts val="0"/>
              </a:spcAft>
              <a:buClr>
                <a:schemeClr val="dk1"/>
              </a:buClr>
              <a:buSzPct val="100000"/>
              <a:buFont typeface="Noto Sans Symbols"/>
              <a:buNone/>
            </a:pPr>
            <a:r>
              <a:rPr lang="en-US" sz="9600" dirty="0">
                <a:solidFill>
                  <a:schemeClr val="dk1"/>
                </a:solidFill>
                <a:latin typeface="Arial" panose="020B0604020202020204" pitchFamily="34" charset="0"/>
                <a:ea typeface="Tahoma"/>
                <a:cs typeface="Calibri" panose="020F0502020204030204" pitchFamily="34" charset="0"/>
                <a:sym typeface="Tahoma"/>
              </a:rPr>
              <a:t>therefore, thus, hence, consequently, so, accordingly, it follows that, for this reason, that is why, which shows that, wherefore, this implies that, as a result, this suggests that, this being so, we may infer that, etc.</a:t>
            </a:r>
            <a:endParaRPr dirty="0"/>
          </a:p>
          <a:p>
            <a:pPr marL="0" lvl="0" indent="0" algn="ctr" rtl="0">
              <a:spcBef>
                <a:spcPts val="160"/>
              </a:spcBef>
              <a:spcAft>
                <a:spcPts val="0"/>
              </a:spcAft>
              <a:buClr>
                <a:srgbClr val="888888"/>
              </a:buClr>
              <a:buSzPct val="100000"/>
              <a:buNone/>
            </a:pPr>
            <a:endParaRPr dirty="0">
              <a:solidFill>
                <a:schemeClr val="dk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5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5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500"/>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500"/>
                                        <p:tgtEl>
                                          <p:spTgt spid="2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7">
                                            <p:txEl>
                                              <p:pRg st="4" end="4"/>
                                            </p:txEl>
                                          </p:spTgt>
                                        </p:tgtEl>
                                        <p:attrNameLst>
                                          <p:attrName>style.visibility</p:attrName>
                                        </p:attrNameLst>
                                      </p:cBhvr>
                                      <p:to>
                                        <p:strVal val="visible"/>
                                      </p:to>
                                    </p:set>
                                    <p:animEffect transition="in" filter="fade">
                                      <p:cBhvr>
                                        <p:cTn id="27" dur="500"/>
                                        <p:tgtEl>
                                          <p:spTgt spid="25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20"/>
          <p:cNvSpPr txBox="1">
            <a:spLocks noGrp="1"/>
          </p:cNvSpPr>
          <p:nvPr>
            <p:ph type="subTitle" idx="1"/>
          </p:nvPr>
        </p:nvSpPr>
        <p:spPr>
          <a:xfrm>
            <a:off x="838200" y="1295400"/>
            <a:ext cx="7848600" cy="4114800"/>
          </a:xfrm>
          <a:prstGeom prst="rect">
            <a:avLst/>
          </a:prstGeom>
          <a:noFill/>
          <a:ln>
            <a:noFill/>
          </a:ln>
        </p:spPr>
        <p:txBody>
          <a:bodyPr spcFirstLastPara="1" wrap="square" lIns="91425" tIns="45700" rIns="91425" bIns="45700" anchor="t" anchorCtr="0">
            <a:normAutofit/>
          </a:bodyPr>
          <a:lstStyle/>
          <a:p>
            <a:pPr marL="0" lvl="0" indent="0" rtl="0">
              <a:spcBef>
                <a:spcPts val="0"/>
              </a:spcBef>
              <a:spcAft>
                <a:spcPts val="0"/>
              </a:spcAft>
              <a:buClr>
                <a:schemeClr val="accent2"/>
              </a:buClr>
              <a:buSzPct val="100000"/>
              <a:buNone/>
            </a:pPr>
            <a:r>
              <a:rPr lang="en-US" b="1" dirty="0">
                <a:solidFill>
                  <a:schemeClr val="accent2"/>
                </a:solidFill>
                <a:latin typeface="Arial" panose="020B0604020202020204" pitchFamily="34" charset="0"/>
                <a:ea typeface="Tahoma"/>
                <a:cs typeface="Calibri" panose="020F0502020204030204" pitchFamily="34" charset="0"/>
                <a:sym typeface="Tahoma"/>
              </a:rPr>
              <a:t>Argument</a:t>
            </a:r>
          </a:p>
          <a:p>
            <a:pPr marL="0" lvl="0" indent="0" algn="just" rtl="0">
              <a:spcBef>
                <a:spcPts val="0"/>
              </a:spcBef>
              <a:spcAft>
                <a:spcPts val="0"/>
              </a:spcAft>
              <a:buClr>
                <a:schemeClr val="accent2"/>
              </a:buClr>
              <a:buSzPct val="100000"/>
              <a:buNone/>
            </a:pPr>
            <a:endParaRPr dirty="0">
              <a:latin typeface="Arial" panose="020B0604020202020204" pitchFamily="34" charset="0"/>
            </a:endParaRPr>
          </a:p>
        </p:txBody>
      </p:sp>
      <p:sp>
        <p:nvSpPr>
          <p:cNvPr id="4" name="Google Shape;262;p20">
            <a:extLst>
              <a:ext uri="{FF2B5EF4-FFF2-40B4-BE49-F238E27FC236}">
                <a16:creationId xmlns:a16="http://schemas.microsoft.com/office/drawing/2014/main" id="{668637CB-D3EF-9FD3-6115-A13692AA9519}"/>
              </a:ext>
            </a:extLst>
          </p:cNvPr>
          <p:cNvSpPr txBox="1">
            <a:spLocks/>
          </p:cNvSpPr>
          <p:nvPr/>
        </p:nvSpPr>
        <p:spPr>
          <a:xfrm>
            <a:off x="435313" y="0"/>
            <a:ext cx="8382000" cy="838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r>
              <a:rPr lang="en-US" sz="2800" b="1" dirty="0">
                <a:latin typeface="Arial" panose="020B0604020202020204" pitchFamily="34" charset="0"/>
                <a:ea typeface="Tahoma"/>
                <a:cs typeface="Calibri" panose="020F0502020204030204" pitchFamily="34" charset="0"/>
                <a:sym typeface="Tahoma"/>
              </a:rPr>
              <a:t>Diagramming short arguments</a:t>
            </a:r>
            <a:endParaRPr lang="en-US" sz="3600" dirty="0"/>
          </a:p>
        </p:txBody>
      </p:sp>
      <p:sp>
        <p:nvSpPr>
          <p:cNvPr id="6" name="TextBox 5">
            <a:extLst>
              <a:ext uri="{FF2B5EF4-FFF2-40B4-BE49-F238E27FC236}">
                <a16:creationId xmlns:a16="http://schemas.microsoft.com/office/drawing/2014/main" id="{31FA060A-DD95-9A92-EF1A-F4815A0B9288}"/>
              </a:ext>
            </a:extLst>
          </p:cNvPr>
          <p:cNvSpPr txBox="1"/>
          <p:nvPr/>
        </p:nvSpPr>
        <p:spPr>
          <a:xfrm>
            <a:off x="435313" y="2232571"/>
            <a:ext cx="8524754" cy="2793842"/>
          </a:xfrm>
          <a:prstGeom prst="rect">
            <a:avLst/>
          </a:prstGeom>
          <a:noFill/>
        </p:spPr>
        <p:txBody>
          <a:bodyPr wrap="square">
            <a:spAutoFit/>
          </a:bodyPr>
          <a:lstStyle/>
          <a:p>
            <a:pPr>
              <a:lnSpc>
                <a:spcPct val="150000"/>
              </a:lnSpc>
            </a:pPr>
            <a:r>
              <a:rPr lang="en-US" sz="2400" dirty="0">
                <a:solidFill>
                  <a:schemeClr val="tx1"/>
                </a:solidFill>
                <a:highlight>
                  <a:srgbClr val="FFFFFF"/>
                </a:highlight>
                <a:latin typeface="Arial" panose="020B0604020202020204" pitchFamily="34" charset="0"/>
              </a:rPr>
              <a:t>It is essential that students actively cooperate with their teacher in an online class because students are only present as voices and texts, the teacher cannot check on them individually to ensure they are studying, and their enthusiasm provides the teacher with a supportive feeling.</a:t>
            </a:r>
          </a:p>
        </p:txBody>
      </p:sp>
    </p:spTree>
  </p:cSld>
  <p:clrMapOvr>
    <a:masterClrMapping/>
  </p:clrMapOvr>
  <p:transition spd="med">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21"/>
          <p:cNvSpPr txBox="1">
            <a:spLocks noGrp="1"/>
          </p:cNvSpPr>
          <p:nvPr>
            <p:ph type="subTitle" idx="1"/>
          </p:nvPr>
        </p:nvSpPr>
        <p:spPr>
          <a:xfrm>
            <a:off x="597873" y="1064260"/>
            <a:ext cx="8382000" cy="604520"/>
          </a:xfrm>
          <a:prstGeom prst="rect">
            <a:avLst/>
          </a:prstGeom>
          <a:noFill/>
          <a:ln>
            <a:noFill/>
          </a:ln>
        </p:spPr>
        <p:txBody>
          <a:bodyPr spcFirstLastPara="1" wrap="square" lIns="91425" tIns="45700" rIns="91425" bIns="45700" anchor="t" anchorCtr="0">
            <a:normAutofit fontScale="25000" lnSpcReduction="20000"/>
          </a:bodyPr>
          <a:lstStyle/>
          <a:p>
            <a:pPr marL="0" lvl="0" indent="0" algn="just" rtl="0">
              <a:lnSpc>
                <a:spcPct val="160000"/>
              </a:lnSpc>
              <a:spcBef>
                <a:spcPts val="0"/>
              </a:spcBef>
              <a:spcAft>
                <a:spcPts val="0"/>
              </a:spcAft>
              <a:buClr>
                <a:schemeClr val="accent2"/>
              </a:buClr>
              <a:buSzPct val="100000"/>
              <a:buNone/>
            </a:pPr>
            <a:r>
              <a:rPr lang="en-US" sz="9600" b="1" dirty="0">
                <a:solidFill>
                  <a:schemeClr val="accent2"/>
                </a:solidFill>
                <a:latin typeface="Arial" panose="020B0604020202020204" pitchFamily="34" charset="0"/>
                <a:ea typeface="Tahoma"/>
                <a:cs typeface="Calibri" panose="020F0502020204030204" pitchFamily="34" charset="0"/>
                <a:sym typeface="Tahoma"/>
              </a:rPr>
              <a:t>Step 1</a:t>
            </a:r>
            <a:r>
              <a:rPr lang="en-US" sz="9600" dirty="0">
                <a:solidFill>
                  <a:schemeClr val="accent2"/>
                </a:solidFill>
                <a:latin typeface="Arial" panose="020B0604020202020204" pitchFamily="34" charset="0"/>
                <a:ea typeface="Tahoma"/>
                <a:cs typeface="Calibri" panose="020F0502020204030204" pitchFamily="34" charset="0"/>
                <a:sym typeface="Tahoma"/>
              </a:rPr>
              <a:t>:  Identify all premise and/or conclusion indicators. Also, identify the irrelevant or redundant statements (if any).</a:t>
            </a:r>
            <a:endParaRPr sz="9600" dirty="0">
              <a:solidFill>
                <a:schemeClr val="accent2"/>
              </a:solidFill>
              <a:latin typeface="Arial" panose="020B0604020202020204" pitchFamily="34" charset="0"/>
              <a:ea typeface="Tahoma"/>
              <a:cs typeface="Calibri" panose="020F0502020204030204" pitchFamily="34" charset="0"/>
            </a:endParaRPr>
          </a:p>
          <a:p>
            <a:pPr marL="0" lvl="0" indent="0" algn="ctr" rtl="0">
              <a:spcBef>
                <a:spcPts val="592"/>
              </a:spcBef>
              <a:spcAft>
                <a:spcPts val="0"/>
              </a:spcAft>
              <a:buClr>
                <a:srgbClr val="888888"/>
              </a:buClr>
              <a:buSzPct val="100000"/>
              <a:buNone/>
            </a:pPr>
            <a:endParaRPr dirty="0">
              <a:solidFill>
                <a:srgbClr val="FFC000"/>
              </a:solidFill>
              <a:latin typeface="Arial" panose="020B0604020202020204" pitchFamily="34" charset="0"/>
              <a:ea typeface="Tahoma"/>
              <a:cs typeface="Calibri" panose="020F0502020204030204" pitchFamily="34" charset="0"/>
              <a:sym typeface="Tahoma"/>
            </a:endParaRPr>
          </a:p>
        </p:txBody>
      </p:sp>
      <p:sp>
        <p:nvSpPr>
          <p:cNvPr id="4" name="Google Shape;262;p20">
            <a:extLst>
              <a:ext uri="{FF2B5EF4-FFF2-40B4-BE49-F238E27FC236}">
                <a16:creationId xmlns:a16="http://schemas.microsoft.com/office/drawing/2014/main" id="{9163EF42-2095-472A-44A8-C3E683CE9258}"/>
              </a:ext>
            </a:extLst>
          </p:cNvPr>
          <p:cNvSpPr txBox="1">
            <a:spLocks/>
          </p:cNvSpPr>
          <p:nvPr/>
        </p:nvSpPr>
        <p:spPr>
          <a:xfrm>
            <a:off x="435313" y="0"/>
            <a:ext cx="8382000" cy="838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r>
              <a:rPr lang="en-US" sz="2800" b="1" dirty="0">
                <a:latin typeface="Arial" panose="020B0604020202020204" pitchFamily="34" charset="0"/>
                <a:ea typeface="Tahoma"/>
                <a:cs typeface="Calibri" panose="020F0502020204030204" pitchFamily="34" charset="0"/>
                <a:sym typeface="Tahoma"/>
              </a:rPr>
              <a:t>Diagramming short arguments (</a:t>
            </a:r>
            <a:r>
              <a:rPr lang="en-US" sz="2800" b="1" dirty="0" err="1">
                <a:latin typeface="Arial" panose="020B0604020202020204" pitchFamily="34" charset="0"/>
                <a:ea typeface="Tahoma"/>
                <a:cs typeface="Calibri" panose="020F0502020204030204" pitchFamily="34" charset="0"/>
                <a:sym typeface="Tahoma"/>
              </a:rPr>
              <a:t>cont</a:t>
            </a:r>
            <a:r>
              <a:rPr lang="en-US" sz="2800" b="1" dirty="0">
                <a:latin typeface="Arial" panose="020B0604020202020204" pitchFamily="34" charset="0"/>
                <a:ea typeface="Tahoma"/>
                <a:cs typeface="Calibri" panose="020F0502020204030204" pitchFamily="34" charset="0"/>
                <a:sym typeface="Tahoma"/>
              </a:rPr>
              <a:t>)</a:t>
            </a:r>
            <a:endParaRPr lang="en-US" sz="3600" dirty="0"/>
          </a:p>
        </p:txBody>
      </p:sp>
      <p:sp>
        <p:nvSpPr>
          <p:cNvPr id="5" name="TextBox 4">
            <a:extLst>
              <a:ext uri="{FF2B5EF4-FFF2-40B4-BE49-F238E27FC236}">
                <a16:creationId xmlns:a16="http://schemas.microsoft.com/office/drawing/2014/main" id="{134D5614-5174-6E68-E111-B60A6E0BBF0C}"/>
              </a:ext>
            </a:extLst>
          </p:cNvPr>
          <p:cNvSpPr txBox="1"/>
          <p:nvPr/>
        </p:nvSpPr>
        <p:spPr>
          <a:xfrm>
            <a:off x="435313" y="2649260"/>
            <a:ext cx="8524754" cy="2793842"/>
          </a:xfrm>
          <a:prstGeom prst="rect">
            <a:avLst/>
          </a:prstGeom>
          <a:noFill/>
        </p:spPr>
        <p:txBody>
          <a:bodyPr wrap="square">
            <a:spAutoFit/>
          </a:bodyPr>
          <a:lstStyle/>
          <a:p>
            <a:pPr>
              <a:lnSpc>
                <a:spcPct val="150000"/>
              </a:lnSpc>
            </a:pPr>
            <a:r>
              <a:rPr lang="en-US" sz="2400" dirty="0">
                <a:solidFill>
                  <a:schemeClr val="tx1"/>
                </a:solidFill>
                <a:highlight>
                  <a:srgbClr val="FFFFFF"/>
                </a:highlight>
                <a:latin typeface="Arial" panose="020B0604020202020204" pitchFamily="34" charset="0"/>
              </a:rPr>
              <a:t>It is essential that students actively cooperate with their teacher in an online class </a:t>
            </a:r>
            <a:r>
              <a:rPr lang="en-US" sz="2400" b="1" u="sng" dirty="0">
                <a:solidFill>
                  <a:schemeClr val="tx1"/>
                </a:solidFill>
                <a:highlight>
                  <a:srgbClr val="FFFFFF"/>
                </a:highlight>
                <a:latin typeface="Arial" panose="020B0604020202020204" pitchFamily="34" charset="0"/>
              </a:rPr>
              <a:t>because</a:t>
            </a:r>
            <a:r>
              <a:rPr lang="en-US" sz="2400" dirty="0">
                <a:solidFill>
                  <a:schemeClr val="tx1"/>
                </a:solidFill>
                <a:highlight>
                  <a:srgbClr val="FFFFFF"/>
                </a:highlight>
                <a:latin typeface="Arial" panose="020B0604020202020204" pitchFamily="34" charset="0"/>
              </a:rPr>
              <a:t> students are only present as voices and texts, the teacher cannot check on them individually to ensure they are studying, and their enthusiasm provides the teacher with a supportive feeling.</a:t>
            </a:r>
          </a:p>
        </p:txBody>
      </p:sp>
    </p:spTree>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21"/>
          <p:cNvSpPr txBox="1">
            <a:spLocks noGrp="1"/>
          </p:cNvSpPr>
          <p:nvPr>
            <p:ph type="subTitle" idx="1"/>
          </p:nvPr>
        </p:nvSpPr>
        <p:spPr>
          <a:xfrm>
            <a:off x="261026" y="950520"/>
            <a:ext cx="8882974" cy="604520"/>
          </a:xfrm>
          <a:prstGeom prst="rect">
            <a:avLst/>
          </a:prstGeom>
          <a:noFill/>
          <a:ln>
            <a:noFill/>
          </a:ln>
        </p:spPr>
        <p:txBody>
          <a:bodyPr spcFirstLastPara="1" wrap="square" lIns="91425" tIns="45700" rIns="91425" bIns="45700" anchor="t" anchorCtr="0">
            <a:normAutofit fontScale="25000" lnSpcReduction="20000"/>
          </a:bodyPr>
          <a:lstStyle/>
          <a:p>
            <a:pPr marL="609600" lvl="0" indent="-609600" algn="l" rtl="0">
              <a:lnSpc>
                <a:spcPct val="160000"/>
              </a:lnSpc>
              <a:spcBef>
                <a:spcPts val="0"/>
              </a:spcBef>
              <a:spcAft>
                <a:spcPts val="0"/>
              </a:spcAft>
              <a:buClr>
                <a:schemeClr val="accent2"/>
              </a:buClr>
              <a:buSzPct val="100000"/>
              <a:buNone/>
            </a:pPr>
            <a:r>
              <a:rPr lang="en-US" sz="9600" b="1" dirty="0">
                <a:solidFill>
                  <a:schemeClr val="accent2"/>
                </a:solidFill>
                <a:latin typeface="Arial" panose="020B0604020202020204" pitchFamily="34" charset="0"/>
                <a:ea typeface="Tahoma"/>
                <a:cs typeface="Calibri" panose="020F0502020204030204" pitchFamily="34" charset="0"/>
                <a:sym typeface="Tahoma"/>
              </a:rPr>
              <a:t>Step 2</a:t>
            </a:r>
            <a:r>
              <a:rPr lang="en-US" sz="9600" dirty="0">
                <a:solidFill>
                  <a:schemeClr val="accent2"/>
                </a:solidFill>
                <a:latin typeface="Arial" panose="020B0604020202020204" pitchFamily="34" charset="0"/>
                <a:ea typeface="Tahoma"/>
                <a:cs typeface="Calibri" panose="020F0502020204030204" pitchFamily="34" charset="0"/>
                <a:sym typeface="Tahoma"/>
              </a:rPr>
              <a:t>:  Number the statements consecutively as they appear in the argument and omit the irrelevant or redundant ones.</a:t>
            </a:r>
            <a:endParaRPr lang="en-US" sz="9600" dirty="0">
              <a:solidFill>
                <a:schemeClr val="accent2"/>
              </a:solidFill>
              <a:latin typeface="Arial" panose="020B0604020202020204" pitchFamily="34" charset="0"/>
              <a:ea typeface="Tahoma"/>
              <a:cs typeface="Calibri" panose="020F0502020204030204" pitchFamily="34" charset="0"/>
            </a:endParaRPr>
          </a:p>
          <a:p>
            <a:pPr marL="0" lvl="0" indent="0" algn="ctr" rtl="0">
              <a:spcBef>
                <a:spcPts val="592"/>
              </a:spcBef>
              <a:spcAft>
                <a:spcPts val="0"/>
              </a:spcAft>
              <a:buClr>
                <a:srgbClr val="888888"/>
              </a:buClr>
              <a:buSzPct val="100000"/>
              <a:buNone/>
            </a:pPr>
            <a:endParaRPr dirty="0">
              <a:solidFill>
                <a:srgbClr val="FFC000"/>
              </a:solidFill>
              <a:latin typeface="Arial" panose="020B0604020202020204" pitchFamily="34" charset="0"/>
              <a:ea typeface="Tahoma"/>
              <a:cs typeface="Calibri" panose="020F0502020204030204" pitchFamily="34" charset="0"/>
              <a:sym typeface="Tahoma"/>
            </a:endParaRPr>
          </a:p>
        </p:txBody>
      </p:sp>
      <p:sp>
        <p:nvSpPr>
          <p:cNvPr id="4" name="Google Shape;262;p20">
            <a:extLst>
              <a:ext uri="{FF2B5EF4-FFF2-40B4-BE49-F238E27FC236}">
                <a16:creationId xmlns:a16="http://schemas.microsoft.com/office/drawing/2014/main" id="{9163EF42-2095-472A-44A8-C3E683CE9258}"/>
              </a:ext>
            </a:extLst>
          </p:cNvPr>
          <p:cNvSpPr txBox="1">
            <a:spLocks/>
          </p:cNvSpPr>
          <p:nvPr/>
        </p:nvSpPr>
        <p:spPr>
          <a:xfrm>
            <a:off x="435313" y="0"/>
            <a:ext cx="8382000" cy="838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r>
              <a:rPr lang="en-US" sz="2800" b="1" dirty="0">
                <a:latin typeface="Arial" panose="020B0604020202020204" pitchFamily="34" charset="0"/>
                <a:ea typeface="Tahoma"/>
                <a:cs typeface="Calibri" panose="020F0502020204030204" pitchFamily="34" charset="0"/>
                <a:sym typeface="Tahoma"/>
              </a:rPr>
              <a:t>Diagramming short arguments (</a:t>
            </a:r>
            <a:r>
              <a:rPr lang="en-US" sz="2800" b="1" dirty="0" err="1">
                <a:latin typeface="Arial" panose="020B0604020202020204" pitchFamily="34" charset="0"/>
                <a:ea typeface="Tahoma"/>
                <a:cs typeface="Calibri" panose="020F0502020204030204" pitchFamily="34" charset="0"/>
                <a:sym typeface="Tahoma"/>
              </a:rPr>
              <a:t>cont</a:t>
            </a:r>
            <a:r>
              <a:rPr lang="en-US" sz="2800" b="1" dirty="0">
                <a:latin typeface="Arial" panose="020B0604020202020204" pitchFamily="34" charset="0"/>
                <a:ea typeface="Tahoma"/>
                <a:cs typeface="Calibri" panose="020F0502020204030204" pitchFamily="34" charset="0"/>
                <a:sym typeface="Tahoma"/>
              </a:rPr>
              <a:t>)</a:t>
            </a:r>
            <a:endParaRPr lang="en-US" sz="3600" dirty="0"/>
          </a:p>
        </p:txBody>
      </p:sp>
      <p:sp>
        <p:nvSpPr>
          <p:cNvPr id="2" name="TextBox 1">
            <a:extLst>
              <a:ext uri="{FF2B5EF4-FFF2-40B4-BE49-F238E27FC236}">
                <a16:creationId xmlns:a16="http://schemas.microsoft.com/office/drawing/2014/main" id="{898303F4-DE96-D4A3-FE4D-689AA9D4766E}"/>
              </a:ext>
            </a:extLst>
          </p:cNvPr>
          <p:cNvSpPr txBox="1"/>
          <p:nvPr/>
        </p:nvSpPr>
        <p:spPr>
          <a:xfrm>
            <a:off x="261027" y="2267295"/>
            <a:ext cx="8639906" cy="3901837"/>
          </a:xfrm>
          <a:prstGeom prst="rect">
            <a:avLst/>
          </a:prstGeom>
          <a:noFill/>
        </p:spPr>
        <p:txBody>
          <a:bodyPr wrap="square">
            <a:spAutoFit/>
          </a:bodyPr>
          <a:lstStyle/>
          <a:p>
            <a:pPr marL="457200" indent="-457200">
              <a:lnSpc>
                <a:spcPct val="150000"/>
              </a:lnSpc>
              <a:buFont typeface="+mj-lt"/>
              <a:buAutoNum type="arabicPeriod"/>
            </a:pPr>
            <a:r>
              <a:rPr lang="en-US" sz="2400" dirty="0">
                <a:solidFill>
                  <a:schemeClr val="tx1"/>
                </a:solidFill>
                <a:highlight>
                  <a:srgbClr val="FFFFFF"/>
                </a:highlight>
                <a:latin typeface="Arial" panose="020B0604020202020204" pitchFamily="34" charset="0"/>
              </a:rPr>
              <a:t>It is essential that students actively cooperate with their teacher in an online class </a:t>
            </a:r>
          </a:p>
          <a:p>
            <a:pPr marL="457200" indent="-457200">
              <a:lnSpc>
                <a:spcPct val="150000"/>
              </a:lnSpc>
              <a:buFont typeface="+mj-lt"/>
              <a:buAutoNum type="arabicPeriod"/>
            </a:pPr>
            <a:r>
              <a:rPr lang="en-US" sz="2400" dirty="0">
                <a:solidFill>
                  <a:schemeClr val="tx1"/>
                </a:solidFill>
                <a:highlight>
                  <a:srgbClr val="FFFFFF"/>
                </a:highlight>
                <a:latin typeface="Arial" panose="020B0604020202020204" pitchFamily="34" charset="0"/>
              </a:rPr>
              <a:t>students are only present as voices and texts</a:t>
            </a:r>
          </a:p>
          <a:p>
            <a:pPr marL="457200" indent="-457200">
              <a:lnSpc>
                <a:spcPct val="150000"/>
              </a:lnSpc>
              <a:buFont typeface="+mj-lt"/>
              <a:buAutoNum type="arabicPeriod"/>
            </a:pPr>
            <a:r>
              <a:rPr lang="en-US" sz="2400" dirty="0">
                <a:solidFill>
                  <a:schemeClr val="tx1"/>
                </a:solidFill>
                <a:highlight>
                  <a:srgbClr val="FFFFFF"/>
                </a:highlight>
                <a:latin typeface="Arial" panose="020B0604020202020204" pitchFamily="34" charset="0"/>
              </a:rPr>
              <a:t>the teacher cannot check on them individually to ensure they are studying</a:t>
            </a:r>
          </a:p>
          <a:p>
            <a:pPr marL="457200" indent="-457200">
              <a:lnSpc>
                <a:spcPct val="150000"/>
              </a:lnSpc>
              <a:buFont typeface="+mj-lt"/>
              <a:buAutoNum type="arabicPeriod"/>
            </a:pPr>
            <a:r>
              <a:rPr lang="en-US" sz="2400" dirty="0">
                <a:solidFill>
                  <a:schemeClr val="tx1"/>
                </a:solidFill>
                <a:highlight>
                  <a:srgbClr val="FFFFFF"/>
                </a:highlight>
                <a:latin typeface="Arial" panose="020B0604020202020204" pitchFamily="34" charset="0"/>
              </a:rPr>
              <a:t>their enthusiasm provides the teacher with a supportive feeling</a:t>
            </a:r>
          </a:p>
        </p:txBody>
      </p:sp>
    </p:spTree>
    <p:extLst>
      <p:ext uri="{BB962C8B-B14F-4D97-AF65-F5344CB8AC3E}">
        <p14:creationId xmlns:p14="http://schemas.microsoft.com/office/powerpoint/2010/main" val="1748053732"/>
      </p:ext>
    </p:extLst>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23"/>
          <p:cNvSpPr txBox="1">
            <a:spLocks noGrp="1"/>
          </p:cNvSpPr>
          <p:nvPr>
            <p:ph type="subTitle" idx="1"/>
          </p:nvPr>
        </p:nvSpPr>
        <p:spPr>
          <a:xfrm>
            <a:off x="49627" y="1224280"/>
            <a:ext cx="8767686" cy="4114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accent2"/>
              </a:buClr>
              <a:buSzPct val="100000"/>
              <a:buNone/>
            </a:pPr>
            <a:r>
              <a:rPr lang="en-US" sz="2400" b="1" dirty="0">
                <a:solidFill>
                  <a:schemeClr val="accent2"/>
                </a:solidFill>
                <a:latin typeface="Arial" panose="020B0604020202020204" pitchFamily="34" charset="0"/>
                <a:ea typeface="Tahoma"/>
                <a:cs typeface="Calibri" panose="020F0502020204030204" pitchFamily="34" charset="0"/>
                <a:sym typeface="Tahoma"/>
              </a:rPr>
              <a:t>Step 3</a:t>
            </a:r>
            <a:r>
              <a:rPr lang="en-US" sz="2400" dirty="0">
                <a:solidFill>
                  <a:schemeClr val="accent2"/>
                </a:solidFill>
                <a:latin typeface="Arial" panose="020B0604020202020204" pitchFamily="34" charset="0"/>
                <a:ea typeface="Tahoma"/>
                <a:cs typeface="Calibri" panose="020F0502020204030204" pitchFamily="34" charset="0"/>
                <a:sym typeface="Tahoma"/>
              </a:rPr>
              <a:t>:  Arrange the numbers with the premises placed above the conclusion(s) they claim to support.</a:t>
            </a:r>
            <a:endParaRPr sz="2400" dirty="0">
              <a:solidFill>
                <a:schemeClr val="accent2"/>
              </a:solidFill>
              <a:latin typeface="Arial" panose="020B0604020202020204" pitchFamily="34" charset="0"/>
              <a:ea typeface="Tahoma"/>
              <a:cs typeface="Calibri" panose="020F0502020204030204" pitchFamily="34" charset="0"/>
            </a:endParaRPr>
          </a:p>
          <a:p>
            <a:pPr marL="0" lvl="0" indent="0" algn="ctr" rtl="0">
              <a:spcBef>
                <a:spcPts val="592"/>
              </a:spcBef>
              <a:spcAft>
                <a:spcPts val="0"/>
              </a:spcAft>
              <a:buClr>
                <a:srgbClr val="888888"/>
              </a:buClr>
              <a:buSzPct val="100000"/>
              <a:buNone/>
            </a:pPr>
            <a:endParaRPr sz="2400" dirty="0">
              <a:solidFill>
                <a:schemeClr val="accent2"/>
              </a:solidFill>
              <a:latin typeface="Arial" panose="020B0604020202020204" pitchFamily="34" charset="0"/>
              <a:ea typeface="Tahoma"/>
              <a:cs typeface="Calibri" panose="020F0502020204030204" pitchFamily="34" charset="0"/>
              <a:sym typeface="Tahoma"/>
            </a:endParaRPr>
          </a:p>
          <a:p>
            <a:pPr marL="0" lvl="0" indent="0" algn="ctr" rtl="0">
              <a:spcBef>
                <a:spcPts val="592"/>
              </a:spcBef>
              <a:spcAft>
                <a:spcPts val="0"/>
              </a:spcAft>
              <a:buClr>
                <a:schemeClr val="dk1"/>
              </a:buClr>
              <a:buSzPct val="100000"/>
              <a:buFont typeface="Noto Sans Symbols"/>
              <a:buNone/>
            </a:pPr>
            <a:r>
              <a:rPr lang="en-US" dirty="0">
                <a:solidFill>
                  <a:schemeClr val="dk1"/>
                </a:solidFill>
                <a:latin typeface="Arial" panose="020B0604020202020204" pitchFamily="34" charset="0"/>
                <a:ea typeface="Tahoma"/>
                <a:cs typeface="Calibri" panose="020F0502020204030204" pitchFamily="34" charset="0"/>
                <a:sym typeface="Tahoma"/>
              </a:rPr>
              <a:t> 		</a:t>
            </a:r>
            <a:r>
              <a:rPr lang="en-US" b="1" dirty="0">
                <a:solidFill>
                  <a:schemeClr val="dk1"/>
                </a:solidFill>
                <a:latin typeface="Arial" panose="020B0604020202020204" pitchFamily="34" charset="0"/>
                <a:ea typeface="Tahoma"/>
                <a:cs typeface="Calibri" panose="020F0502020204030204" pitchFamily="34" charset="0"/>
                <a:sym typeface="Tahoma"/>
              </a:rPr>
              <a:t>2</a:t>
            </a:r>
            <a:r>
              <a:rPr lang="en-US" dirty="0">
                <a:solidFill>
                  <a:schemeClr val="dk1"/>
                </a:solidFill>
                <a:latin typeface="Arial" panose="020B0604020202020204" pitchFamily="34" charset="0"/>
                <a:ea typeface="Tahoma"/>
                <a:cs typeface="Calibri" panose="020F0502020204030204" pitchFamily="34" charset="0"/>
                <a:sym typeface="Tahoma"/>
              </a:rPr>
              <a:t>			</a:t>
            </a:r>
            <a:r>
              <a:rPr lang="en-US" b="1" dirty="0">
                <a:solidFill>
                  <a:schemeClr val="dk1"/>
                </a:solidFill>
                <a:latin typeface="Arial" panose="020B0604020202020204" pitchFamily="34" charset="0"/>
                <a:ea typeface="Tahoma"/>
                <a:cs typeface="Calibri" panose="020F0502020204030204" pitchFamily="34" charset="0"/>
                <a:sym typeface="Tahoma"/>
              </a:rPr>
              <a:t>3</a:t>
            </a:r>
            <a:r>
              <a:rPr lang="en-US" dirty="0">
                <a:solidFill>
                  <a:schemeClr val="dk1"/>
                </a:solidFill>
                <a:latin typeface="Arial" panose="020B0604020202020204" pitchFamily="34" charset="0"/>
                <a:ea typeface="Tahoma"/>
                <a:cs typeface="Calibri" panose="020F0502020204030204" pitchFamily="34" charset="0"/>
                <a:sym typeface="Tahoma"/>
              </a:rPr>
              <a:t>			</a:t>
            </a:r>
            <a:r>
              <a:rPr lang="en-US" b="1" dirty="0">
                <a:solidFill>
                  <a:schemeClr val="dk1"/>
                </a:solidFill>
                <a:latin typeface="Arial" panose="020B0604020202020204" pitchFamily="34" charset="0"/>
                <a:ea typeface="Tahoma"/>
                <a:cs typeface="Calibri" panose="020F0502020204030204" pitchFamily="34" charset="0"/>
                <a:sym typeface="Tahoma"/>
              </a:rPr>
              <a:t>4</a:t>
            </a:r>
            <a:endParaRPr dirty="0"/>
          </a:p>
          <a:p>
            <a:pPr marL="0" lvl="0" indent="0" algn="ctr" rtl="0">
              <a:spcBef>
                <a:spcPts val="592"/>
              </a:spcBef>
              <a:spcAft>
                <a:spcPts val="0"/>
              </a:spcAft>
              <a:buClr>
                <a:srgbClr val="888888"/>
              </a:buClr>
              <a:buSzPct val="100000"/>
              <a:buFont typeface="Noto Sans Symbols"/>
              <a:buNone/>
            </a:pPr>
            <a:endParaRPr dirty="0">
              <a:solidFill>
                <a:schemeClr val="dk1"/>
              </a:solidFill>
              <a:latin typeface="Arial" panose="020B0604020202020204" pitchFamily="34" charset="0"/>
              <a:ea typeface="Tahoma"/>
              <a:cs typeface="Calibri" panose="020F0502020204030204" pitchFamily="34" charset="0"/>
              <a:sym typeface="Tahoma"/>
            </a:endParaRPr>
          </a:p>
          <a:p>
            <a:pPr marL="0" lvl="0" indent="0" algn="ctr" rtl="0">
              <a:spcBef>
                <a:spcPts val="592"/>
              </a:spcBef>
              <a:spcAft>
                <a:spcPts val="0"/>
              </a:spcAft>
              <a:buClr>
                <a:srgbClr val="888888"/>
              </a:buClr>
              <a:buSzPct val="100000"/>
              <a:buFont typeface="Noto Sans Symbols"/>
              <a:buNone/>
            </a:pPr>
            <a:endParaRPr dirty="0">
              <a:solidFill>
                <a:schemeClr val="dk1"/>
              </a:solidFill>
              <a:latin typeface="Arial" panose="020B0604020202020204" pitchFamily="34" charset="0"/>
              <a:ea typeface="Tahoma"/>
              <a:cs typeface="Calibri" panose="020F0502020204030204" pitchFamily="34" charset="0"/>
              <a:sym typeface="Tahoma"/>
            </a:endParaRPr>
          </a:p>
          <a:p>
            <a:pPr marL="0" lvl="0" indent="0" algn="ctr" rtl="0">
              <a:spcBef>
                <a:spcPts val="592"/>
              </a:spcBef>
              <a:spcAft>
                <a:spcPts val="0"/>
              </a:spcAft>
              <a:buClr>
                <a:schemeClr val="dk1"/>
              </a:buClr>
              <a:buSzPct val="100000"/>
              <a:buFont typeface="Noto Sans Symbols"/>
              <a:buNone/>
            </a:pPr>
            <a:r>
              <a:rPr lang="en-US" dirty="0">
                <a:solidFill>
                  <a:schemeClr val="dk1"/>
                </a:solidFill>
                <a:latin typeface="Arial" panose="020B0604020202020204" pitchFamily="34" charset="0"/>
                <a:ea typeface="Tahoma"/>
                <a:cs typeface="Calibri" panose="020F0502020204030204" pitchFamily="34" charset="0"/>
                <a:sym typeface="Tahoma"/>
              </a:rPr>
              <a:t>		</a:t>
            </a:r>
            <a:r>
              <a:rPr lang="en-US" b="1" dirty="0">
                <a:solidFill>
                  <a:schemeClr val="dk1"/>
                </a:solidFill>
                <a:latin typeface="Arial" panose="020B0604020202020204" pitchFamily="34" charset="0"/>
                <a:ea typeface="Tahoma"/>
                <a:cs typeface="Calibri" panose="020F0502020204030204" pitchFamily="34" charset="0"/>
                <a:sym typeface="Tahoma"/>
              </a:rPr>
              <a:t>1</a:t>
            </a:r>
            <a:endParaRPr dirty="0"/>
          </a:p>
        </p:txBody>
      </p:sp>
      <p:sp>
        <p:nvSpPr>
          <p:cNvPr id="4" name="Google Shape;262;p20">
            <a:extLst>
              <a:ext uri="{FF2B5EF4-FFF2-40B4-BE49-F238E27FC236}">
                <a16:creationId xmlns:a16="http://schemas.microsoft.com/office/drawing/2014/main" id="{61609396-0FC2-C82D-1BBC-B65DB35D01B3}"/>
              </a:ext>
            </a:extLst>
          </p:cNvPr>
          <p:cNvSpPr txBox="1">
            <a:spLocks/>
          </p:cNvSpPr>
          <p:nvPr/>
        </p:nvSpPr>
        <p:spPr>
          <a:xfrm>
            <a:off x="435313" y="0"/>
            <a:ext cx="8382000" cy="838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r>
              <a:rPr lang="en-US" sz="2800" b="1" dirty="0">
                <a:latin typeface="Arial" panose="020B0604020202020204" pitchFamily="34" charset="0"/>
                <a:ea typeface="Tahoma"/>
                <a:cs typeface="Calibri" panose="020F0502020204030204" pitchFamily="34" charset="0"/>
                <a:sym typeface="Tahoma"/>
              </a:rPr>
              <a:t>Diagramming short arguments (</a:t>
            </a:r>
            <a:r>
              <a:rPr lang="en-US" sz="2800" b="1" dirty="0" err="1">
                <a:latin typeface="Arial" panose="020B0604020202020204" pitchFamily="34" charset="0"/>
                <a:ea typeface="Tahoma"/>
                <a:cs typeface="Calibri" panose="020F0502020204030204" pitchFamily="34" charset="0"/>
                <a:sym typeface="Tahoma"/>
              </a:rPr>
              <a:t>cont</a:t>
            </a:r>
            <a:r>
              <a:rPr lang="en-US" sz="2800" b="1" dirty="0">
                <a:latin typeface="Arial" panose="020B0604020202020204" pitchFamily="34" charset="0"/>
                <a:ea typeface="Tahoma"/>
                <a:cs typeface="Calibri" panose="020F0502020204030204" pitchFamily="34" charset="0"/>
                <a:sym typeface="Tahoma"/>
              </a:rPr>
              <a:t>)</a:t>
            </a:r>
            <a:endParaRPr lang="en-US" sz="3600" dirty="0"/>
          </a:p>
        </p:txBody>
      </p:sp>
    </p:spTree>
  </p:cSld>
  <p:clrMapOvr>
    <a:masterClrMapping/>
  </p:clrMapOvr>
  <p:transition spd="med">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24"/>
          <p:cNvSpPr txBox="1">
            <a:spLocks noGrp="1"/>
          </p:cNvSpPr>
          <p:nvPr>
            <p:ph type="subTitle" idx="1"/>
          </p:nvPr>
        </p:nvSpPr>
        <p:spPr>
          <a:xfrm>
            <a:off x="381000" y="990600"/>
            <a:ext cx="8763000" cy="52578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0"/>
              </a:spcBef>
              <a:spcAft>
                <a:spcPts val="0"/>
              </a:spcAft>
              <a:buClr>
                <a:schemeClr val="accent2"/>
              </a:buClr>
              <a:buSzPct val="100000"/>
              <a:buNone/>
            </a:pPr>
            <a:r>
              <a:rPr lang="en-US" sz="2600" b="1" dirty="0">
                <a:solidFill>
                  <a:schemeClr val="accent2"/>
                </a:solidFill>
                <a:latin typeface="Arial" panose="020B0604020202020204" pitchFamily="34" charset="0"/>
                <a:ea typeface="Tahoma"/>
                <a:cs typeface="Calibri" panose="020F0502020204030204" pitchFamily="34" charset="0"/>
                <a:sym typeface="Tahoma"/>
              </a:rPr>
              <a:t>Step 4</a:t>
            </a:r>
            <a:r>
              <a:rPr lang="en-US" sz="2600" dirty="0">
                <a:solidFill>
                  <a:schemeClr val="accent2"/>
                </a:solidFill>
                <a:latin typeface="Arial" panose="020B0604020202020204" pitchFamily="34" charset="0"/>
                <a:ea typeface="Tahoma"/>
                <a:cs typeface="Calibri" panose="020F0502020204030204" pitchFamily="34" charset="0"/>
                <a:sym typeface="Tahoma"/>
              </a:rPr>
              <a:t>:  Use arrows to mean </a:t>
            </a:r>
            <a:r>
              <a:rPr lang="vi-VN" sz="2600" dirty="0">
                <a:solidFill>
                  <a:schemeClr val="accent2"/>
                </a:solidFill>
                <a:latin typeface="Arial" panose="020B0604020202020204" pitchFamily="34" charset="0"/>
                <a:ea typeface="Tahoma"/>
                <a:cs typeface="Calibri" panose="020F0502020204030204" pitchFamily="34" charset="0"/>
                <a:sym typeface="Tahoma"/>
              </a:rPr>
              <a:t>‘</a:t>
            </a:r>
            <a:r>
              <a:rPr lang="en-US" sz="2600" dirty="0">
                <a:solidFill>
                  <a:schemeClr val="accent2"/>
                </a:solidFill>
                <a:latin typeface="Arial" panose="020B0604020202020204" pitchFamily="34" charset="0"/>
                <a:ea typeface="Tahoma"/>
                <a:cs typeface="Calibri" panose="020F0502020204030204" pitchFamily="34" charset="0"/>
                <a:sym typeface="Tahoma"/>
              </a:rPr>
              <a:t>is offered as evidence for’ to show the relationship of argument support. </a:t>
            </a:r>
            <a:endParaRPr sz="2600" dirty="0">
              <a:solidFill>
                <a:schemeClr val="accent2"/>
              </a:solidFill>
              <a:latin typeface="Arial" panose="020B0604020202020204" pitchFamily="34" charset="0"/>
              <a:ea typeface="Tahoma"/>
              <a:cs typeface="Calibri" panose="020F0502020204030204" pitchFamily="34" charset="0"/>
            </a:endParaRPr>
          </a:p>
          <a:p>
            <a:pPr marL="0" lvl="0" indent="0" algn="ctr" rtl="0">
              <a:lnSpc>
                <a:spcPct val="90000"/>
              </a:lnSpc>
              <a:spcBef>
                <a:spcPts val="518"/>
              </a:spcBef>
              <a:spcAft>
                <a:spcPts val="0"/>
              </a:spcAft>
              <a:buClr>
                <a:srgbClr val="888888"/>
              </a:buClr>
              <a:buSzPct val="100000"/>
              <a:buNone/>
            </a:pPr>
            <a:endParaRPr sz="2800" dirty="0">
              <a:solidFill>
                <a:schemeClr val="dk1"/>
              </a:solidFill>
              <a:latin typeface="Arial" panose="020B0604020202020204" pitchFamily="34" charset="0"/>
              <a:ea typeface="Tahoma"/>
              <a:cs typeface="Calibri" panose="020F0502020204030204" pitchFamily="34" charset="0"/>
              <a:sym typeface="Tahoma"/>
            </a:endParaRPr>
          </a:p>
          <a:p>
            <a:pPr marL="0" lvl="0" indent="0" algn="ctr" rtl="0">
              <a:lnSpc>
                <a:spcPct val="90000"/>
              </a:lnSpc>
              <a:spcBef>
                <a:spcPts val="518"/>
              </a:spcBef>
              <a:spcAft>
                <a:spcPts val="0"/>
              </a:spcAft>
              <a:buClr>
                <a:schemeClr val="dk1"/>
              </a:buClr>
              <a:buSzPct val="100000"/>
              <a:buNone/>
            </a:pPr>
            <a:r>
              <a:rPr lang="en-US" sz="2800" b="1" dirty="0">
                <a:solidFill>
                  <a:schemeClr val="dk1"/>
                </a:solidFill>
                <a:latin typeface="Arial" panose="020B0604020202020204" pitchFamily="34" charset="0"/>
                <a:ea typeface="Tahoma"/>
                <a:cs typeface="Calibri" panose="020F0502020204030204" pitchFamily="34" charset="0"/>
                <a:sym typeface="Tahoma"/>
              </a:rPr>
              <a:t>2</a:t>
            </a:r>
            <a:r>
              <a:rPr lang="en-US" sz="2800" dirty="0">
                <a:solidFill>
                  <a:schemeClr val="dk1"/>
                </a:solidFill>
                <a:latin typeface="Arial" panose="020B0604020202020204" pitchFamily="34" charset="0"/>
                <a:ea typeface="Tahoma"/>
                <a:cs typeface="Calibri" panose="020F0502020204030204" pitchFamily="34" charset="0"/>
                <a:sym typeface="Tahoma"/>
              </a:rPr>
              <a:t>			</a:t>
            </a:r>
            <a:r>
              <a:rPr lang="en-US" sz="2800" b="1" dirty="0">
                <a:solidFill>
                  <a:schemeClr val="dk1"/>
                </a:solidFill>
                <a:latin typeface="Arial" panose="020B0604020202020204" pitchFamily="34" charset="0"/>
                <a:ea typeface="Tahoma"/>
                <a:cs typeface="Calibri" panose="020F0502020204030204" pitchFamily="34" charset="0"/>
                <a:sym typeface="Tahoma"/>
              </a:rPr>
              <a:t>3</a:t>
            </a:r>
            <a:r>
              <a:rPr lang="en-US" sz="2800" dirty="0">
                <a:solidFill>
                  <a:schemeClr val="dk1"/>
                </a:solidFill>
                <a:latin typeface="Arial" panose="020B0604020202020204" pitchFamily="34" charset="0"/>
                <a:ea typeface="Tahoma"/>
                <a:cs typeface="Calibri" panose="020F0502020204030204" pitchFamily="34" charset="0"/>
                <a:sym typeface="Tahoma"/>
              </a:rPr>
              <a:t>			</a:t>
            </a:r>
            <a:r>
              <a:rPr lang="en-US" sz="2800" b="1" dirty="0">
                <a:solidFill>
                  <a:schemeClr val="dk1"/>
                </a:solidFill>
                <a:latin typeface="Arial" panose="020B0604020202020204" pitchFamily="34" charset="0"/>
                <a:ea typeface="Tahoma"/>
                <a:cs typeface="Calibri" panose="020F0502020204030204" pitchFamily="34" charset="0"/>
                <a:sym typeface="Tahoma"/>
              </a:rPr>
              <a:t>4</a:t>
            </a:r>
            <a:endParaRPr b="1" dirty="0"/>
          </a:p>
          <a:p>
            <a:pPr marL="0" lvl="0" indent="0" algn="ctr" rtl="0">
              <a:lnSpc>
                <a:spcPct val="90000"/>
              </a:lnSpc>
              <a:spcBef>
                <a:spcPts val="518"/>
              </a:spcBef>
              <a:spcAft>
                <a:spcPts val="0"/>
              </a:spcAft>
              <a:buClr>
                <a:srgbClr val="888888"/>
              </a:buClr>
              <a:buSzPct val="100000"/>
              <a:buFont typeface="Noto Sans Symbols"/>
              <a:buNone/>
            </a:pPr>
            <a:endParaRPr sz="2800" dirty="0">
              <a:solidFill>
                <a:schemeClr val="dk1"/>
              </a:solidFill>
              <a:latin typeface="Arial" panose="020B0604020202020204" pitchFamily="34" charset="0"/>
              <a:ea typeface="Tahoma"/>
              <a:cs typeface="Calibri" panose="020F0502020204030204" pitchFamily="34" charset="0"/>
              <a:sym typeface="Tahoma"/>
            </a:endParaRPr>
          </a:p>
          <a:p>
            <a:pPr marL="0" lvl="0" indent="0" algn="ctr" rtl="0">
              <a:lnSpc>
                <a:spcPct val="90000"/>
              </a:lnSpc>
              <a:spcBef>
                <a:spcPts val="518"/>
              </a:spcBef>
              <a:spcAft>
                <a:spcPts val="0"/>
              </a:spcAft>
              <a:buClr>
                <a:srgbClr val="888888"/>
              </a:buClr>
              <a:buSzPct val="100000"/>
              <a:buFont typeface="Noto Sans Symbols"/>
              <a:buNone/>
            </a:pPr>
            <a:endParaRPr sz="2800" dirty="0">
              <a:solidFill>
                <a:schemeClr val="dk1"/>
              </a:solidFill>
              <a:latin typeface="Arial" panose="020B0604020202020204" pitchFamily="34" charset="0"/>
              <a:ea typeface="Tahoma"/>
              <a:cs typeface="Calibri" panose="020F0502020204030204" pitchFamily="34" charset="0"/>
              <a:sym typeface="Tahoma"/>
            </a:endParaRPr>
          </a:p>
          <a:p>
            <a:pPr marL="0" lvl="0" indent="0" algn="ctr" rtl="0">
              <a:lnSpc>
                <a:spcPct val="90000"/>
              </a:lnSpc>
              <a:spcBef>
                <a:spcPts val="518"/>
              </a:spcBef>
              <a:spcAft>
                <a:spcPts val="0"/>
              </a:spcAft>
              <a:buClr>
                <a:srgbClr val="888888"/>
              </a:buClr>
              <a:buSzPct val="100000"/>
              <a:buFont typeface="Noto Sans Symbols"/>
              <a:buNone/>
            </a:pPr>
            <a:endParaRPr sz="2800" dirty="0">
              <a:solidFill>
                <a:schemeClr val="dk1"/>
              </a:solidFill>
              <a:latin typeface="Arial" panose="020B0604020202020204" pitchFamily="34" charset="0"/>
              <a:ea typeface="Tahoma"/>
              <a:cs typeface="Calibri" panose="020F0502020204030204" pitchFamily="34" charset="0"/>
              <a:sym typeface="Tahoma"/>
            </a:endParaRPr>
          </a:p>
          <a:p>
            <a:pPr marL="0" lvl="0" indent="0" algn="ctr" rtl="0">
              <a:lnSpc>
                <a:spcPct val="90000"/>
              </a:lnSpc>
              <a:spcBef>
                <a:spcPts val="518"/>
              </a:spcBef>
              <a:spcAft>
                <a:spcPts val="0"/>
              </a:spcAft>
              <a:buClr>
                <a:schemeClr val="dk1"/>
              </a:buClr>
              <a:buSzPct val="100000"/>
              <a:buFont typeface="Noto Sans Symbols"/>
              <a:buNone/>
            </a:pPr>
            <a:r>
              <a:rPr lang="en-US" sz="2800" b="1" dirty="0">
                <a:solidFill>
                  <a:schemeClr val="dk1"/>
                </a:solidFill>
                <a:latin typeface="Arial" panose="020B0604020202020204" pitchFamily="34" charset="0"/>
                <a:ea typeface="Tahoma"/>
                <a:cs typeface="Calibri" panose="020F0502020204030204" pitchFamily="34" charset="0"/>
                <a:sym typeface="Tahoma"/>
              </a:rPr>
              <a:t>1</a:t>
            </a:r>
            <a:endParaRPr lang="vi-VN" sz="2800" b="1" dirty="0">
              <a:solidFill>
                <a:schemeClr val="dk1"/>
              </a:solidFill>
              <a:latin typeface="Arial" panose="020B0604020202020204" pitchFamily="34" charset="0"/>
              <a:ea typeface="Tahoma"/>
              <a:cs typeface="Calibri" panose="020F0502020204030204" pitchFamily="34" charset="0"/>
              <a:sym typeface="Tahoma"/>
            </a:endParaRPr>
          </a:p>
          <a:p>
            <a:pPr marL="0" lvl="0" indent="0" algn="ctr" rtl="0">
              <a:lnSpc>
                <a:spcPct val="90000"/>
              </a:lnSpc>
              <a:spcBef>
                <a:spcPts val="518"/>
              </a:spcBef>
              <a:spcAft>
                <a:spcPts val="0"/>
              </a:spcAft>
              <a:buClr>
                <a:schemeClr val="dk1"/>
              </a:buClr>
              <a:buSzPct val="100000"/>
              <a:buFont typeface="Noto Sans Symbols"/>
              <a:buNone/>
            </a:pPr>
            <a:endParaRPr sz="2800" dirty="0">
              <a:latin typeface="Arial" panose="020B0604020202020204" pitchFamily="34" charset="0"/>
              <a:ea typeface="Tahoma"/>
              <a:cs typeface="Calibri" panose="020F0502020204030204" pitchFamily="34" charset="0"/>
              <a:sym typeface="Tahoma"/>
            </a:endParaRPr>
          </a:p>
          <a:p>
            <a:pPr marL="0" lvl="0" indent="0" algn="l" rtl="0">
              <a:lnSpc>
                <a:spcPct val="140000"/>
              </a:lnSpc>
              <a:spcBef>
                <a:spcPts val="518"/>
              </a:spcBef>
              <a:spcAft>
                <a:spcPts val="0"/>
              </a:spcAft>
              <a:buClr>
                <a:schemeClr val="accent2"/>
              </a:buClr>
              <a:buSzPct val="100000"/>
              <a:buFont typeface="Noto Sans Symbols"/>
              <a:buNone/>
            </a:pPr>
            <a:r>
              <a:rPr lang="en-US" sz="2800" b="1" dirty="0">
                <a:solidFill>
                  <a:schemeClr val="accent2"/>
                </a:solidFill>
                <a:latin typeface="Arial" panose="020B0604020202020204" pitchFamily="34" charset="0"/>
                <a:ea typeface="Tahoma"/>
                <a:cs typeface="Calibri" panose="020F0502020204030204" pitchFamily="34" charset="0"/>
                <a:sym typeface="Tahoma"/>
              </a:rPr>
              <a:t>2, 3, and 4 offer </a:t>
            </a:r>
            <a:r>
              <a:rPr lang="en-US" sz="2800" b="1" u="sng" dirty="0">
                <a:solidFill>
                  <a:schemeClr val="accent2"/>
                </a:solidFill>
                <a:latin typeface="Arial" panose="020B0604020202020204" pitchFamily="34" charset="0"/>
                <a:ea typeface="Tahoma"/>
                <a:cs typeface="Calibri" panose="020F0502020204030204" pitchFamily="34" charset="0"/>
                <a:sym typeface="Tahoma"/>
              </a:rPr>
              <a:t>independent support</a:t>
            </a:r>
            <a:r>
              <a:rPr lang="en-US" sz="2800" b="1" dirty="0">
                <a:solidFill>
                  <a:schemeClr val="accent2"/>
                </a:solidFill>
                <a:latin typeface="Arial" panose="020B0604020202020204" pitchFamily="34" charset="0"/>
                <a:ea typeface="Tahoma"/>
                <a:cs typeface="Calibri" panose="020F0502020204030204" pitchFamily="34" charset="0"/>
                <a:sym typeface="Tahoma"/>
              </a:rPr>
              <a:t> for the conclusion.</a:t>
            </a:r>
            <a:endParaRPr dirty="0"/>
          </a:p>
        </p:txBody>
      </p:sp>
      <p:cxnSp>
        <p:nvCxnSpPr>
          <p:cNvPr id="288" name="Google Shape;288;p24"/>
          <p:cNvCxnSpPr/>
          <p:nvPr/>
        </p:nvCxnSpPr>
        <p:spPr>
          <a:xfrm>
            <a:off x="4762500" y="3219044"/>
            <a:ext cx="0" cy="685800"/>
          </a:xfrm>
          <a:prstGeom prst="straightConnector1">
            <a:avLst/>
          </a:prstGeom>
          <a:noFill/>
          <a:ln w="9525" cap="flat" cmpd="sng">
            <a:solidFill>
              <a:schemeClr val="dk1"/>
            </a:solidFill>
            <a:prstDash val="solid"/>
            <a:round/>
            <a:headEnd type="none" w="med" len="med"/>
            <a:tailEnd type="triangle" w="med" len="med"/>
          </a:ln>
        </p:spPr>
      </p:cxnSp>
      <p:cxnSp>
        <p:nvCxnSpPr>
          <p:cNvPr id="289" name="Google Shape;289;p24"/>
          <p:cNvCxnSpPr/>
          <p:nvPr/>
        </p:nvCxnSpPr>
        <p:spPr>
          <a:xfrm flipH="1">
            <a:off x="5257800" y="3338207"/>
            <a:ext cx="1981200" cy="762000"/>
          </a:xfrm>
          <a:prstGeom prst="straightConnector1">
            <a:avLst/>
          </a:prstGeom>
          <a:noFill/>
          <a:ln w="9525" cap="flat" cmpd="sng">
            <a:solidFill>
              <a:schemeClr val="dk1"/>
            </a:solidFill>
            <a:prstDash val="solid"/>
            <a:round/>
            <a:headEnd type="none" w="med" len="med"/>
            <a:tailEnd type="triangle" w="med" len="med"/>
          </a:ln>
        </p:spPr>
      </p:cxnSp>
      <p:cxnSp>
        <p:nvCxnSpPr>
          <p:cNvPr id="290" name="Google Shape;290;p24"/>
          <p:cNvCxnSpPr/>
          <p:nvPr/>
        </p:nvCxnSpPr>
        <p:spPr>
          <a:xfrm>
            <a:off x="4495800" y="5181600"/>
            <a:ext cx="0" cy="0"/>
          </a:xfrm>
          <a:prstGeom prst="straightConnector1">
            <a:avLst/>
          </a:prstGeom>
          <a:noFill/>
          <a:ln w="9525" cap="flat" cmpd="sng">
            <a:solidFill>
              <a:schemeClr val="dk1"/>
            </a:solidFill>
            <a:prstDash val="solid"/>
            <a:round/>
            <a:headEnd type="none" w="med" len="med"/>
            <a:tailEnd type="triangle" w="med" len="med"/>
          </a:ln>
        </p:spPr>
      </p:cxnSp>
      <p:cxnSp>
        <p:nvCxnSpPr>
          <p:cNvPr id="291" name="Google Shape;291;p24"/>
          <p:cNvCxnSpPr/>
          <p:nvPr/>
        </p:nvCxnSpPr>
        <p:spPr>
          <a:xfrm>
            <a:off x="2057401" y="3338207"/>
            <a:ext cx="2209800" cy="762000"/>
          </a:xfrm>
          <a:prstGeom prst="straightConnector1">
            <a:avLst/>
          </a:prstGeom>
          <a:noFill/>
          <a:ln w="9525" cap="flat" cmpd="sng">
            <a:solidFill>
              <a:schemeClr val="dk1"/>
            </a:solidFill>
            <a:prstDash val="solid"/>
            <a:round/>
            <a:headEnd type="none" w="med" len="med"/>
            <a:tailEnd type="triangle" w="med" len="med"/>
          </a:ln>
        </p:spPr>
      </p:cxnSp>
      <p:sp>
        <p:nvSpPr>
          <p:cNvPr id="4" name="Google Shape;262;p20">
            <a:extLst>
              <a:ext uri="{FF2B5EF4-FFF2-40B4-BE49-F238E27FC236}">
                <a16:creationId xmlns:a16="http://schemas.microsoft.com/office/drawing/2014/main" id="{B26C5E56-5780-145C-6F29-719420AD3193}"/>
              </a:ext>
            </a:extLst>
          </p:cNvPr>
          <p:cNvSpPr txBox="1">
            <a:spLocks/>
          </p:cNvSpPr>
          <p:nvPr/>
        </p:nvSpPr>
        <p:spPr>
          <a:xfrm>
            <a:off x="435313" y="0"/>
            <a:ext cx="8382000" cy="838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r>
              <a:rPr lang="en-US" sz="2800" b="1" dirty="0">
                <a:latin typeface="Arial" panose="020B0604020202020204" pitchFamily="34" charset="0"/>
                <a:ea typeface="Tahoma"/>
                <a:cs typeface="Calibri" panose="020F0502020204030204" pitchFamily="34" charset="0"/>
                <a:sym typeface="Tahoma"/>
              </a:rPr>
              <a:t>Diagramming short arguments (</a:t>
            </a:r>
            <a:r>
              <a:rPr lang="en-US" sz="2800" b="1" dirty="0" err="1">
                <a:latin typeface="Arial" panose="020B0604020202020204" pitchFamily="34" charset="0"/>
                <a:ea typeface="Tahoma"/>
                <a:cs typeface="Calibri" panose="020F0502020204030204" pitchFamily="34" charset="0"/>
                <a:sym typeface="Tahoma"/>
              </a:rPr>
              <a:t>cont</a:t>
            </a:r>
            <a:r>
              <a:rPr lang="en-US" sz="2800" b="1" dirty="0">
                <a:latin typeface="Arial" panose="020B0604020202020204" pitchFamily="34" charset="0"/>
                <a:ea typeface="Tahoma"/>
                <a:cs typeface="Calibri" panose="020F0502020204030204" pitchFamily="34" charset="0"/>
                <a:sym typeface="Tahoma"/>
              </a:rPr>
              <a:t>)</a:t>
            </a:r>
            <a:endParaRPr lang="en-US" sz="3600"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5"/>
          <p:cNvSpPr txBox="1">
            <a:spLocks noGrp="1"/>
          </p:cNvSpPr>
          <p:nvPr>
            <p:ph type="ctrTitle"/>
          </p:nvPr>
        </p:nvSpPr>
        <p:spPr>
          <a:xfrm>
            <a:off x="457200" y="624056"/>
            <a:ext cx="8686800" cy="9080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Independent vs. Linked support</a:t>
            </a:r>
            <a:endParaRPr sz="3200" dirty="0">
              <a:latin typeface="Arial" panose="020B0604020202020204" pitchFamily="34" charset="0"/>
            </a:endParaRPr>
          </a:p>
        </p:txBody>
      </p:sp>
      <p:sp>
        <p:nvSpPr>
          <p:cNvPr id="297" name="Google Shape;297;p25"/>
          <p:cNvSpPr txBox="1">
            <a:spLocks noGrp="1"/>
          </p:cNvSpPr>
          <p:nvPr>
            <p:ph type="subTitle" idx="1"/>
          </p:nvPr>
        </p:nvSpPr>
        <p:spPr>
          <a:xfrm>
            <a:off x="114300" y="4343401"/>
            <a:ext cx="9067800" cy="24384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hlink"/>
              </a:buClr>
              <a:buSzPts val="1680"/>
              <a:buFont typeface="Noto Sans Symbols"/>
              <a:buChar char="■"/>
            </a:pPr>
            <a:r>
              <a:rPr lang="en-US" sz="2400" b="1" dirty="0">
                <a:solidFill>
                  <a:schemeClr val="dk1"/>
                </a:solidFill>
                <a:latin typeface="Arial" panose="020B0604020202020204" pitchFamily="34" charset="0"/>
                <a:ea typeface="Tahoma"/>
                <a:cs typeface="Calibri" panose="020F0502020204030204" pitchFamily="34" charset="0"/>
                <a:sym typeface="Tahoma"/>
              </a:rPr>
              <a:t>Example 2</a:t>
            </a:r>
            <a:endParaRPr dirty="0">
              <a:latin typeface="Arial" panose="020B0604020202020204" pitchFamily="34" charset="0"/>
            </a:endParaRPr>
          </a:p>
          <a:p>
            <a:pPr marL="0" lvl="0" indent="0" algn="l" rtl="0">
              <a:spcBef>
                <a:spcPts val="480"/>
              </a:spcBef>
              <a:spcAft>
                <a:spcPts val="0"/>
              </a:spcAft>
              <a:buClr>
                <a:schemeClr val="accent2"/>
              </a:buClr>
              <a:buSzPts val="2400"/>
              <a:buFont typeface="Noto Sans Symbols"/>
              <a:buNone/>
            </a:pPr>
            <a:r>
              <a:rPr lang="en-US" sz="2400" dirty="0">
                <a:solidFill>
                  <a:schemeClr val="accent2"/>
                </a:solidFill>
                <a:latin typeface="Arial" panose="020B0604020202020204" pitchFamily="34" charset="0"/>
                <a:ea typeface="Tahoma"/>
                <a:cs typeface="Calibri" panose="020F0502020204030204" pitchFamily="34" charset="0"/>
                <a:sym typeface="Tahoma"/>
              </a:rPr>
              <a:t>1) No student skipping Chapter 7 can do well on the writing test.</a:t>
            </a:r>
            <a:endParaRPr dirty="0">
              <a:latin typeface="Arial" panose="020B0604020202020204" pitchFamily="34" charset="0"/>
            </a:endParaRPr>
          </a:p>
          <a:p>
            <a:pPr marL="0" lvl="0" indent="0" algn="l" rtl="0">
              <a:spcBef>
                <a:spcPts val="480"/>
              </a:spcBef>
              <a:spcAft>
                <a:spcPts val="0"/>
              </a:spcAft>
              <a:buClr>
                <a:schemeClr val="accent2"/>
              </a:buClr>
              <a:buSzPts val="2400"/>
              <a:buFont typeface="Noto Sans Symbols"/>
              <a:buNone/>
            </a:pPr>
            <a:r>
              <a:rPr lang="en-US" sz="2400" dirty="0">
                <a:solidFill>
                  <a:schemeClr val="accent2"/>
                </a:solidFill>
                <a:latin typeface="Arial" panose="020B0604020202020204" pitchFamily="34" charset="0"/>
                <a:ea typeface="Tahoma"/>
                <a:cs typeface="Calibri" panose="020F0502020204030204" pitchFamily="34" charset="0"/>
                <a:sym typeface="Tahoma"/>
              </a:rPr>
              <a:t>2) Henry skipped Chapter 7.</a:t>
            </a:r>
            <a:endParaRPr dirty="0">
              <a:latin typeface="Arial" panose="020B0604020202020204" pitchFamily="34" charset="0"/>
            </a:endParaRPr>
          </a:p>
          <a:p>
            <a:pPr marL="0" lvl="0" indent="0" algn="l" rtl="0">
              <a:spcBef>
                <a:spcPts val="480"/>
              </a:spcBef>
              <a:spcAft>
                <a:spcPts val="0"/>
              </a:spcAft>
              <a:buClr>
                <a:schemeClr val="accent2"/>
              </a:buClr>
              <a:buSzPts val="2400"/>
              <a:buFont typeface="Noto Sans Symbols"/>
              <a:buNone/>
            </a:pPr>
            <a:r>
              <a:rPr lang="en-US" sz="2400" dirty="0">
                <a:solidFill>
                  <a:schemeClr val="accent2"/>
                </a:solidFill>
                <a:latin typeface="Arial" panose="020B0604020202020204" pitchFamily="34" charset="0"/>
                <a:ea typeface="Tahoma"/>
                <a:cs typeface="Calibri" panose="020F0502020204030204" pitchFamily="34" charset="0"/>
                <a:sym typeface="Tahoma"/>
              </a:rPr>
              <a:t>3) So, Henry couldn’t do well on the writing test. </a:t>
            </a:r>
            <a:endParaRPr dirty="0">
              <a:latin typeface="Arial" panose="020B0604020202020204" pitchFamily="34" charset="0"/>
            </a:endParaRPr>
          </a:p>
        </p:txBody>
      </p:sp>
      <p:sp>
        <p:nvSpPr>
          <p:cNvPr id="298" name="Google Shape;298;p25"/>
          <p:cNvSpPr/>
          <p:nvPr/>
        </p:nvSpPr>
        <p:spPr>
          <a:xfrm>
            <a:off x="0" y="1541834"/>
            <a:ext cx="8610600" cy="1371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hlink"/>
              </a:buClr>
              <a:buSzPts val="1960"/>
              <a:buFont typeface="Noto Sans Symbols"/>
              <a:buChar char="■"/>
            </a:pPr>
            <a:r>
              <a:rPr lang="en-US" sz="2800" b="1" dirty="0">
                <a:solidFill>
                  <a:schemeClr val="dk1"/>
                </a:solidFill>
                <a:latin typeface="Arial" panose="020B0604020202020204" pitchFamily="34" charset="0"/>
                <a:ea typeface="Tahoma"/>
                <a:cs typeface="Calibri" panose="020F0502020204030204" pitchFamily="34" charset="0"/>
                <a:sym typeface="Tahoma"/>
              </a:rPr>
              <a:t>Example 1</a:t>
            </a:r>
            <a:endParaRPr dirty="0">
              <a:latin typeface="Arial" panose="020B0604020202020204" pitchFamily="34" charset="0"/>
            </a:endParaRPr>
          </a:p>
          <a:p>
            <a:pPr marL="342900" marR="0" lvl="0" indent="-342900" algn="l" rtl="0">
              <a:spcBef>
                <a:spcPts val="480"/>
              </a:spcBef>
              <a:spcAft>
                <a:spcPts val="0"/>
              </a:spcAft>
              <a:buClr>
                <a:schemeClr val="hlink"/>
              </a:buClr>
              <a:buSzPts val="1680"/>
              <a:buFont typeface="Noto Sans Symbols"/>
              <a:buNone/>
            </a:pPr>
            <a:r>
              <a:rPr lang="en-US" sz="2400" b="0" dirty="0">
                <a:solidFill>
                  <a:schemeClr val="dk1"/>
                </a:solidFill>
                <a:latin typeface="Arial" panose="020B0604020202020204" pitchFamily="34" charset="0"/>
                <a:ea typeface="Tahoma"/>
                <a:cs typeface="Calibri" panose="020F0502020204030204" pitchFamily="34" charset="0"/>
                <a:sym typeface="Tahoma"/>
              </a:rPr>
              <a:t>	</a:t>
            </a:r>
            <a:r>
              <a:rPr lang="en-US" sz="2400" b="0" dirty="0">
                <a:solidFill>
                  <a:schemeClr val="accent2"/>
                </a:solidFill>
                <a:latin typeface="Arial" panose="020B0604020202020204" pitchFamily="34" charset="0"/>
                <a:ea typeface="Tahoma"/>
                <a:cs typeface="Calibri" panose="020F0502020204030204" pitchFamily="34" charset="0"/>
                <a:sym typeface="Tahoma"/>
              </a:rPr>
              <a:t>1) Nick doesn’t own a car. </a:t>
            </a:r>
            <a:endParaRPr dirty="0">
              <a:latin typeface="Arial" panose="020B0604020202020204" pitchFamily="34" charset="0"/>
            </a:endParaRPr>
          </a:p>
          <a:p>
            <a:pPr marL="342900" marR="0" lvl="0" indent="-342900" algn="l" rtl="0">
              <a:spcBef>
                <a:spcPts val="480"/>
              </a:spcBef>
              <a:spcAft>
                <a:spcPts val="0"/>
              </a:spcAft>
              <a:buClr>
                <a:schemeClr val="hlink"/>
              </a:buClr>
              <a:buSzPts val="1680"/>
              <a:buFont typeface="Noto Sans Symbols"/>
              <a:buNone/>
            </a:pPr>
            <a:r>
              <a:rPr lang="en-US" sz="2400" b="0" dirty="0">
                <a:solidFill>
                  <a:schemeClr val="accent2"/>
                </a:solidFill>
                <a:latin typeface="Arial" panose="020B0604020202020204" pitchFamily="34" charset="0"/>
                <a:ea typeface="Tahoma"/>
                <a:cs typeface="Calibri" panose="020F0502020204030204" pitchFamily="34" charset="0"/>
                <a:sym typeface="Tahoma"/>
              </a:rPr>
              <a:t>	2)</a:t>
            </a:r>
            <a:r>
              <a:rPr lang="vi-VN" sz="2400" b="0" dirty="0">
                <a:solidFill>
                  <a:schemeClr val="accent2"/>
                </a:solidFill>
                <a:latin typeface="Arial" panose="020B0604020202020204" pitchFamily="34" charset="0"/>
                <a:ea typeface="Tahoma"/>
                <a:cs typeface="Calibri" panose="020F0502020204030204" pitchFamily="34" charset="0"/>
                <a:sym typeface="Tahoma"/>
              </a:rPr>
              <a:t> </a:t>
            </a:r>
            <a:r>
              <a:rPr lang="en-US" sz="2400" b="0" dirty="0">
                <a:solidFill>
                  <a:schemeClr val="accent2"/>
                </a:solidFill>
                <a:latin typeface="Arial" panose="020B0604020202020204" pitchFamily="34" charset="0"/>
                <a:ea typeface="Tahoma"/>
                <a:cs typeface="Calibri" panose="020F0502020204030204" pitchFamily="34" charset="0"/>
                <a:sym typeface="Tahoma"/>
              </a:rPr>
              <a:t>He has poor vision. </a:t>
            </a:r>
            <a:endParaRPr dirty="0">
              <a:latin typeface="Arial" panose="020B0604020202020204" pitchFamily="34" charset="0"/>
            </a:endParaRPr>
          </a:p>
          <a:p>
            <a:pPr marL="342900" marR="0" lvl="0" indent="-342900" algn="l" rtl="0">
              <a:spcBef>
                <a:spcPts val="480"/>
              </a:spcBef>
              <a:spcAft>
                <a:spcPts val="0"/>
              </a:spcAft>
              <a:buClr>
                <a:schemeClr val="hlink"/>
              </a:buClr>
              <a:buSzPts val="1680"/>
              <a:buFont typeface="Noto Sans Symbols"/>
              <a:buNone/>
            </a:pPr>
            <a:r>
              <a:rPr lang="en-US" sz="2400" b="0" dirty="0">
                <a:solidFill>
                  <a:schemeClr val="accent2"/>
                </a:solidFill>
                <a:latin typeface="Arial" panose="020B0604020202020204" pitchFamily="34" charset="0"/>
                <a:ea typeface="Tahoma"/>
                <a:cs typeface="Calibri" panose="020F0502020204030204" pitchFamily="34" charset="0"/>
                <a:sym typeface="Tahoma"/>
              </a:rPr>
              <a:t>	3) He lives near the stadium.</a:t>
            </a:r>
            <a:endParaRPr dirty="0">
              <a:latin typeface="Arial" panose="020B0604020202020204" pitchFamily="34" charset="0"/>
            </a:endParaRPr>
          </a:p>
          <a:p>
            <a:pPr marL="342900" marR="0" lvl="0" indent="-342900" algn="l" rtl="0">
              <a:spcBef>
                <a:spcPts val="480"/>
              </a:spcBef>
              <a:spcAft>
                <a:spcPts val="0"/>
              </a:spcAft>
              <a:buClr>
                <a:schemeClr val="hlink"/>
              </a:buClr>
              <a:buSzPts val="1680"/>
              <a:buFont typeface="Noto Sans Symbols"/>
              <a:buNone/>
            </a:pPr>
            <a:r>
              <a:rPr lang="en-US" sz="2400" b="0" dirty="0">
                <a:solidFill>
                  <a:schemeClr val="accent2"/>
                </a:solidFill>
                <a:latin typeface="Arial" panose="020B0604020202020204" pitchFamily="34" charset="0"/>
                <a:ea typeface="Tahoma"/>
                <a:cs typeface="Calibri" panose="020F0502020204030204" pitchFamily="34" charset="0"/>
                <a:sym typeface="Tahoma"/>
              </a:rPr>
              <a:t>	4) So, Nick probably won’t drive a car to the </a:t>
            </a:r>
            <a:r>
              <a:rPr lang="vi-VN" sz="2400" b="0" dirty="0">
                <a:solidFill>
                  <a:schemeClr val="accent2"/>
                </a:solidFill>
                <a:latin typeface="Arial" panose="020B0604020202020204" pitchFamily="34" charset="0"/>
                <a:ea typeface="Tahoma"/>
                <a:cs typeface="Calibri" panose="020F0502020204030204" pitchFamily="34" charset="0"/>
                <a:sym typeface="Tahoma"/>
              </a:rPr>
              <a:t>game</a:t>
            </a:r>
            <a:r>
              <a:rPr lang="en-US" sz="2400" b="0" dirty="0">
                <a:solidFill>
                  <a:schemeClr val="accent2"/>
                </a:solidFill>
                <a:latin typeface="Arial" panose="020B0604020202020204" pitchFamily="34" charset="0"/>
                <a:ea typeface="Tahoma"/>
                <a:cs typeface="Calibri" panose="020F0502020204030204" pitchFamily="34" charset="0"/>
                <a:sym typeface="Tahoma"/>
              </a:rPr>
              <a:t>. </a:t>
            </a:r>
            <a:endParaRPr dirty="0">
              <a:latin typeface="Arial" panose="020B0604020202020204" pitchFamily="34" charset="0"/>
            </a:endParaRPr>
          </a:p>
        </p:txBody>
      </p:sp>
      <p:sp>
        <p:nvSpPr>
          <p:cNvPr id="3" name="Google Shape;262;p20">
            <a:extLst>
              <a:ext uri="{FF2B5EF4-FFF2-40B4-BE49-F238E27FC236}">
                <a16:creationId xmlns:a16="http://schemas.microsoft.com/office/drawing/2014/main" id="{332E60EF-129C-1E00-AFF5-38DC0F92CD78}"/>
              </a:ext>
            </a:extLst>
          </p:cNvPr>
          <p:cNvSpPr txBox="1">
            <a:spLocks/>
          </p:cNvSpPr>
          <p:nvPr/>
        </p:nvSpPr>
        <p:spPr>
          <a:xfrm>
            <a:off x="435313" y="0"/>
            <a:ext cx="8382000" cy="838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r>
              <a:rPr lang="en-US" sz="2800" b="1" dirty="0">
                <a:latin typeface="Arial" panose="020B0604020202020204" pitchFamily="34" charset="0"/>
                <a:ea typeface="Tahoma"/>
                <a:cs typeface="Calibri" panose="020F0502020204030204" pitchFamily="34" charset="0"/>
                <a:sym typeface="Tahoma"/>
              </a:rPr>
              <a:t>Diagramming short arguments (</a:t>
            </a:r>
            <a:r>
              <a:rPr lang="en-US" sz="2800" b="1" dirty="0" err="1">
                <a:latin typeface="Arial" panose="020B0604020202020204" pitchFamily="34" charset="0"/>
                <a:ea typeface="Tahoma"/>
                <a:cs typeface="Calibri" panose="020F0502020204030204" pitchFamily="34" charset="0"/>
                <a:sym typeface="Tahoma"/>
              </a:rPr>
              <a:t>cont</a:t>
            </a:r>
            <a:r>
              <a:rPr lang="en-US" sz="2800" b="1" dirty="0">
                <a:latin typeface="Arial" panose="020B0604020202020204" pitchFamily="34" charset="0"/>
                <a:ea typeface="Tahoma"/>
                <a:cs typeface="Calibri" panose="020F0502020204030204" pitchFamily="34" charset="0"/>
                <a:sym typeface="Tahoma"/>
              </a:rPr>
              <a:t>)</a:t>
            </a:r>
            <a:endParaRPr lang="en-US" sz="3600" dirty="0">
              <a:latin typeface="Arial" panose="020B0604020202020204" pitchFamily="34" charset="0"/>
            </a:endParaRPr>
          </a:p>
        </p:txBody>
      </p:sp>
    </p:spTree>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4" name="Google Shape;304;p26"/>
          <p:cNvSpPr txBox="1">
            <a:spLocks noGrp="1"/>
          </p:cNvSpPr>
          <p:nvPr>
            <p:ph type="subTitle" idx="1"/>
          </p:nvPr>
        </p:nvSpPr>
        <p:spPr>
          <a:xfrm>
            <a:off x="152400" y="1112194"/>
            <a:ext cx="8991600" cy="5486400"/>
          </a:xfrm>
          <a:prstGeom prst="rect">
            <a:avLst/>
          </a:prstGeom>
          <a:noFill/>
          <a:ln>
            <a:noFill/>
          </a:ln>
        </p:spPr>
        <p:txBody>
          <a:bodyPr spcFirstLastPara="1" wrap="square" lIns="91425" tIns="45700" rIns="91425" bIns="45700" anchor="t" anchorCtr="0">
            <a:normAutofit fontScale="92500"/>
          </a:bodyPr>
          <a:lstStyle/>
          <a:p>
            <a:pPr marL="609600" lvl="0" indent="-609600" algn="l" rtl="0">
              <a:lnSpc>
                <a:spcPct val="130000"/>
              </a:lnSpc>
              <a:spcBef>
                <a:spcPts val="0"/>
              </a:spcBef>
              <a:spcAft>
                <a:spcPts val="0"/>
              </a:spcAft>
              <a:buClr>
                <a:schemeClr val="accent2"/>
              </a:buClr>
              <a:buSzPct val="100000"/>
              <a:buNone/>
            </a:pPr>
            <a:r>
              <a:rPr lang="en-US" sz="2800" b="1" u="sng" dirty="0">
                <a:solidFill>
                  <a:schemeClr val="accent2"/>
                </a:solidFill>
                <a:latin typeface="Arial" panose="020B0604020202020204" pitchFamily="34" charset="0"/>
                <a:ea typeface="Tahoma"/>
                <a:cs typeface="Calibri" panose="020F0502020204030204" pitchFamily="34" charset="0"/>
                <a:sym typeface="Tahoma"/>
              </a:rPr>
              <a:t>Independent support:</a:t>
            </a:r>
            <a:r>
              <a:rPr lang="en-US" sz="2800" dirty="0">
                <a:solidFill>
                  <a:schemeClr val="accent2"/>
                </a:solidFill>
                <a:latin typeface="Arial" panose="020B0604020202020204" pitchFamily="34" charset="0"/>
                <a:ea typeface="Tahoma"/>
                <a:cs typeface="Calibri" panose="020F0502020204030204" pitchFamily="34" charset="0"/>
                <a:sym typeface="Tahoma"/>
              </a:rPr>
              <a:t> </a:t>
            </a:r>
            <a:r>
              <a:rPr lang="en-US" sz="2800" dirty="0">
                <a:solidFill>
                  <a:schemeClr val="dk1"/>
                </a:solidFill>
                <a:latin typeface="Arial" panose="020B0604020202020204" pitchFamily="34" charset="0"/>
                <a:ea typeface="Tahoma"/>
                <a:cs typeface="Calibri" panose="020F0502020204030204" pitchFamily="34" charset="0"/>
                <a:sym typeface="Tahoma"/>
              </a:rPr>
              <a:t>does not weaken or destroy any other premise but offers less support for the conclusion</a:t>
            </a:r>
            <a:endParaRPr dirty="0"/>
          </a:p>
          <a:p>
            <a:pPr marL="609600" lvl="0" indent="-609600" algn="l" rtl="0">
              <a:spcBef>
                <a:spcPts val="518"/>
              </a:spcBef>
              <a:spcAft>
                <a:spcPts val="0"/>
              </a:spcAft>
              <a:buClr>
                <a:schemeClr val="dk1"/>
              </a:buClr>
              <a:buSzPct val="100000"/>
              <a:buNone/>
            </a:pPr>
            <a:r>
              <a:rPr lang="en-US" sz="2800" dirty="0">
                <a:solidFill>
                  <a:schemeClr val="dk1"/>
                </a:solidFill>
                <a:latin typeface="Arial" panose="020B0604020202020204" pitchFamily="34" charset="0"/>
                <a:ea typeface="Tahoma"/>
                <a:cs typeface="Calibri" panose="020F0502020204030204" pitchFamily="34" charset="0"/>
                <a:sym typeface="Tahoma"/>
              </a:rPr>
              <a:t>  	  </a:t>
            </a:r>
            <a:r>
              <a:rPr lang="en-US" sz="2800" b="1" dirty="0">
                <a:solidFill>
                  <a:schemeClr val="dk1"/>
                </a:solidFill>
                <a:latin typeface="Arial" panose="020B0604020202020204" pitchFamily="34" charset="0"/>
                <a:ea typeface="Tahoma"/>
                <a:cs typeface="Calibri" panose="020F0502020204030204" pitchFamily="34" charset="0"/>
                <a:sym typeface="Tahoma"/>
              </a:rPr>
              <a:t>1</a:t>
            </a:r>
            <a:r>
              <a:rPr lang="en-US" sz="2800" dirty="0">
                <a:solidFill>
                  <a:schemeClr val="dk1"/>
                </a:solidFill>
                <a:latin typeface="Arial" panose="020B0604020202020204" pitchFamily="34" charset="0"/>
                <a:ea typeface="Tahoma"/>
                <a:cs typeface="Calibri" panose="020F0502020204030204" pitchFamily="34" charset="0"/>
                <a:sym typeface="Tahoma"/>
              </a:rPr>
              <a:t>			</a:t>
            </a:r>
            <a:r>
              <a:rPr lang="en-US" sz="2800" b="1" dirty="0">
                <a:solidFill>
                  <a:schemeClr val="dk1"/>
                </a:solidFill>
                <a:latin typeface="Arial" panose="020B0604020202020204" pitchFamily="34" charset="0"/>
                <a:ea typeface="Tahoma"/>
                <a:cs typeface="Calibri" panose="020F0502020204030204" pitchFamily="34" charset="0"/>
                <a:sym typeface="Tahoma"/>
              </a:rPr>
              <a:t>2</a:t>
            </a:r>
            <a:r>
              <a:rPr lang="en-US" sz="2800" dirty="0">
                <a:solidFill>
                  <a:schemeClr val="dk1"/>
                </a:solidFill>
                <a:latin typeface="Arial" panose="020B0604020202020204" pitchFamily="34" charset="0"/>
                <a:ea typeface="Tahoma"/>
                <a:cs typeface="Calibri" panose="020F0502020204030204" pitchFamily="34" charset="0"/>
                <a:sym typeface="Tahoma"/>
              </a:rPr>
              <a:t>			</a:t>
            </a:r>
            <a:r>
              <a:rPr lang="en-US" sz="2800" b="1" dirty="0">
                <a:solidFill>
                  <a:schemeClr val="dk1"/>
                </a:solidFill>
                <a:latin typeface="Arial" panose="020B0604020202020204" pitchFamily="34" charset="0"/>
                <a:ea typeface="Tahoma"/>
                <a:cs typeface="Calibri" panose="020F0502020204030204" pitchFamily="34" charset="0"/>
                <a:sym typeface="Tahoma"/>
              </a:rPr>
              <a:t>3</a:t>
            </a:r>
            <a:endParaRPr b="1" dirty="0"/>
          </a:p>
          <a:p>
            <a:pPr marL="609600" lvl="0" indent="-609600" algn="ctr" rtl="0">
              <a:lnSpc>
                <a:spcPct val="90000"/>
              </a:lnSpc>
              <a:spcBef>
                <a:spcPts val="518"/>
              </a:spcBef>
              <a:spcAft>
                <a:spcPts val="0"/>
              </a:spcAft>
              <a:buClr>
                <a:srgbClr val="888888"/>
              </a:buClr>
              <a:buSzPct val="100000"/>
              <a:buFont typeface="Noto Sans Symbols"/>
              <a:buNone/>
            </a:pPr>
            <a:endParaRPr sz="2800" dirty="0">
              <a:solidFill>
                <a:schemeClr val="dk1"/>
              </a:solidFill>
              <a:latin typeface="Arial" panose="020B0604020202020204" pitchFamily="34" charset="0"/>
              <a:ea typeface="Tahoma"/>
              <a:cs typeface="Calibri" panose="020F0502020204030204" pitchFamily="34" charset="0"/>
              <a:sym typeface="Tahoma"/>
            </a:endParaRPr>
          </a:p>
          <a:p>
            <a:pPr marL="609600" lvl="0" indent="-609600" algn="ctr" rtl="0">
              <a:lnSpc>
                <a:spcPct val="90000"/>
              </a:lnSpc>
              <a:spcBef>
                <a:spcPts val="518"/>
              </a:spcBef>
              <a:spcAft>
                <a:spcPts val="0"/>
              </a:spcAft>
              <a:buClr>
                <a:srgbClr val="888888"/>
              </a:buClr>
              <a:buSzPct val="100000"/>
              <a:buFont typeface="Noto Sans Symbols"/>
              <a:buNone/>
            </a:pPr>
            <a:endParaRPr sz="2800" dirty="0">
              <a:solidFill>
                <a:schemeClr val="dk1"/>
              </a:solidFill>
              <a:latin typeface="Arial" panose="020B0604020202020204" pitchFamily="34" charset="0"/>
              <a:ea typeface="Tahoma"/>
              <a:cs typeface="Calibri" panose="020F0502020204030204" pitchFamily="34" charset="0"/>
              <a:sym typeface="Tahoma"/>
            </a:endParaRPr>
          </a:p>
          <a:p>
            <a:pPr marL="609600" lvl="0" indent="-609600" algn="l" rtl="0">
              <a:lnSpc>
                <a:spcPct val="90000"/>
              </a:lnSpc>
              <a:spcBef>
                <a:spcPts val="518"/>
              </a:spcBef>
              <a:spcAft>
                <a:spcPts val="0"/>
              </a:spcAft>
              <a:buClr>
                <a:schemeClr val="dk1"/>
              </a:buClr>
              <a:buSzPct val="100000"/>
              <a:buFont typeface="Noto Sans Symbols"/>
              <a:buNone/>
            </a:pPr>
            <a:r>
              <a:rPr lang="en-US" sz="2800" dirty="0">
                <a:solidFill>
                  <a:schemeClr val="dk1"/>
                </a:solidFill>
                <a:latin typeface="Arial" panose="020B0604020202020204" pitchFamily="34" charset="0"/>
                <a:ea typeface="Tahoma"/>
                <a:cs typeface="Calibri" panose="020F0502020204030204" pitchFamily="34" charset="0"/>
                <a:sym typeface="Tahoma"/>
              </a:rPr>
              <a:t>					</a:t>
            </a:r>
            <a:r>
              <a:rPr lang="en-US" sz="2800" b="1" dirty="0">
                <a:solidFill>
                  <a:schemeClr val="dk1"/>
                </a:solidFill>
                <a:latin typeface="Arial" panose="020B0604020202020204" pitchFamily="34" charset="0"/>
                <a:ea typeface="Tahoma"/>
                <a:cs typeface="Calibri" panose="020F0502020204030204" pitchFamily="34" charset="0"/>
                <a:sym typeface="Tahoma"/>
              </a:rPr>
              <a:t>4</a:t>
            </a:r>
            <a:endParaRPr b="1" dirty="0"/>
          </a:p>
          <a:p>
            <a:pPr marL="609600" lvl="0" indent="-609600" algn="l" rtl="0">
              <a:lnSpc>
                <a:spcPct val="130000"/>
              </a:lnSpc>
              <a:spcBef>
                <a:spcPts val="518"/>
              </a:spcBef>
              <a:spcAft>
                <a:spcPts val="0"/>
              </a:spcAft>
              <a:buClr>
                <a:schemeClr val="accent2"/>
              </a:buClr>
              <a:buSzPct val="100000"/>
              <a:buFont typeface="Noto Sans Symbols"/>
              <a:buNone/>
            </a:pPr>
            <a:r>
              <a:rPr lang="en-US" sz="2800" b="1" u="sng" dirty="0">
                <a:solidFill>
                  <a:schemeClr val="accent2"/>
                </a:solidFill>
                <a:latin typeface="Arial" panose="020B0604020202020204" pitchFamily="34" charset="0"/>
                <a:ea typeface="Tahoma"/>
                <a:cs typeface="Calibri" panose="020F0502020204030204" pitchFamily="34" charset="0"/>
                <a:sym typeface="Tahoma"/>
              </a:rPr>
              <a:t>Linked support:</a:t>
            </a:r>
            <a:r>
              <a:rPr lang="en-US" sz="2800" dirty="0">
                <a:solidFill>
                  <a:schemeClr val="accent2"/>
                </a:solidFill>
                <a:latin typeface="Arial" panose="020B0604020202020204" pitchFamily="34" charset="0"/>
                <a:ea typeface="Tahoma"/>
                <a:cs typeface="Calibri" panose="020F0502020204030204" pitchFamily="34" charset="0"/>
                <a:sym typeface="Tahoma"/>
              </a:rPr>
              <a:t> </a:t>
            </a:r>
            <a:r>
              <a:rPr lang="en-US" sz="2800" dirty="0">
                <a:solidFill>
                  <a:schemeClr val="dk1"/>
                </a:solidFill>
                <a:latin typeface="Arial" panose="020B0604020202020204" pitchFamily="34" charset="0"/>
                <a:ea typeface="Tahoma"/>
                <a:cs typeface="Calibri" panose="020F0502020204030204" pitchFamily="34" charset="0"/>
                <a:sym typeface="Tahoma"/>
              </a:rPr>
              <a:t>works cooperatively with another premise to support the conclusion</a:t>
            </a:r>
            <a:endParaRPr dirty="0"/>
          </a:p>
          <a:p>
            <a:pPr marL="609600" lvl="0" indent="-609600" algn="l" rtl="0">
              <a:lnSpc>
                <a:spcPct val="90000"/>
              </a:lnSpc>
              <a:spcBef>
                <a:spcPts val="518"/>
              </a:spcBef>
              <a:spcAft>
                <a:spcPts val="0"/>
              </a:spcAft>
              <a:buClr>
                <a:schemeClr val="dk1"/>
              </a:buClr>
              <a:buSzPct val="100000"/>
              <a:buFont typeface="Noto Sans Symbols"/>
              <a:buNone/>
            </a:pPr>
            <a:r>
              <a:rPr lang="en-US" sz="2800" dirty="0">
                <a:solidFill>
                  <a:schemeClr val="dk1"/>
                </a:solidFill>
                <a:latin typeface="Arial" panose="020B0604020202020204" pitchFamily="34" charset="0"/>
                <a:ea typeface="Tahoma"/>
                <a:cs typeface="Calibri" panose="020F0502020204030204" pitchFamily="34" charset="0"/>
                <a:sym typeface="Tahoma"/>
              </a:rPr>
              <a:t>				   </a:t>
            </a:r>
            <a:r>
              <a:rPr lang="vi-VN" sz="2800" dirty="0">
                <a:solidFill>
                  <a:schemeClr val="dk1"/>
                </a:solidFill>
                <a:latin typeface="Arial" panose="020B0604020202020204" pitchFamily="34" charset="0"/>
                <a:ea typeface="Tahoma"/>
                <a:cs typeface="Calibri" panose="020F0502020204030204" pitchFamily="34" charset="0"/>
                <a:sym typeface="Tahoma"/>
              </a:rPr>
              <a:t> </a:t>
            </a:r>
            <a:r>
              <a:rPr lang="en-US" sz="2800" dirty="0">
                <a:solidFill>
                  <a:schemeClr val="dk1"/>
                </a:solidFill>
                <a:latin typeface="Arial" panose="020B0604020202020204" pitchFamily="34" charset="0"/>
                <a:ea typeface="Tahoma"/>
                <a:cs typeface="Calibri" panose="020F0502020204030204" pitchFamily="34" charset="0"/>
                <a:sym typeface="Tahoma"/>
              </a:rPr>
              <a:t> </a:t>
            </a:r>
            <a:r>
              <a:rPr lang="en-US" sz="2800" b="1" dirty="0">
                <a:solidFill>
                  <a:schemeClr val="dk1"/>
                </a:solidFill>
                <a:latin typeface="Arial" panose="020B0604020202020204" pitchFamily="34" charset="0"/>
                <a:ea typeface="Tahoma"/>
                <a:cs typeface="Calibri" panose="020F0502020204030204" pitchFamily="34" charset="0"/>
                <a:sym typeface="Tahoma"/>
              </a:rPr>
              <a:t>1	     </a:t>
            </a:r>
            <a:r>
              <a:rPr lang="vi-VN" sz="2800" b="1" dirty="0">
                <a:solidFill>
                  <a:schemeClr val="dk1"/>
                </a:solidFill>
                <a:latin typeface="Arial" panose="020B0604020202020204" pitchFamily="34" charset="0"/>
                <a:ea typeface="Tahoma"/>
                <a:cs typeface="Calibri" panose="020F0502020204030204" pitchFamily="34" charset="0"/>
                <a:sym typeface="Tahoma"/>
              </a:rPr>
              <a:t> </a:t>
            </a:r>
            <a:r>
              <a:rPr lang="en-US" sz="2800" b="1" dirty="0">
                <a:solidFill>
                  <a:schemeClr val="dk1"/>
                </a:solidFill>
                <a:latin typeface="Arial" panose="020B0604020202020204" pitchFamily="34" charset="0"/>
                <a:ea typeface="Tahoma"/>
                <a:cs typeface="Calibri" panose="020F0502020204030204" pitchFamily="34" charset="0"/>
                <a:sym typeface="Tahoma"/>
              </a:rPr>
              <a:t> +	     </a:t>
            </a:r>
            <a:r>
              <a:rPr lang="vi-VN" sz="2800" b="1" dirty="0">
                <a:solidFill>
                  <a:schemeClr val="dk1"/>
                </a:solidFill>
                <a:latin typeface="Arial" panose="020B0604020202020204" pitchFamily="34" charset="0"/>
                <a:ea typeface="Tahoma"/>
                <a:cs typeface="Calibri" panose="020F0502020204030204" pitchFamily="34" charset="0"/>
                <a:sym typeface="Tahoma"/>
              </a:rPr>
              <a:t> </a:t>
            </a:r>
            <a:r>
              <a:rPr lang="en-US" sz="2800" b="1" dirty="0">
                <a:solidFill>
                  <a:schemeClr val="dk1"/>
                </a:solidFill>
                <a:latin typeface="Arial" panose="020B0604020202020204" pitchFamily="34" charset="0"/>
                <a:ea typeface="Tahoma"/>
                <a:cs typeface="Calibri" panose="020F0502020204030204" pitchFamily="34" charset="0"/>
                <a:sym typeface="Tahoma"/>
              </a:rPr>
              <a:t> 3</a:t>
            </a:r>
            <a:endParaRPr b="1" dirty="0"/>
          </a:p>
          <a:p>
            <a:pPr marL="609600" lvl="0" indent="-609600" algn="ctr" rtl="0">
              <a:spcBef>
                <a:spcPts val="518"/>
              </a:spcBef>
              <a:spcAft>
                <a:spcPts val="0"/>
              </a:spcAft>
              <a:buClr>
                <a:srgbClr val="888888"/>
              </a:buClr>
              <a:buSzPct val="100000"/>
              <a:buFont typeface="Noto Sans Symbols"/>
              <a:buNone/>
            </a:pPr>
            <a:endParaRPr lang="en-US" sz="2800" dirty="0">
              <a:solidFill>
                <a:schemeClr val="dk1"/>
              </a:solidFill>
              <a:latin typeface="Arial" panose="020B0604020202020204" pitchFamily="34" charset="0"/>
              <a:ea typeface="Tahoma"/>
              <a:cs typeface="Calibri" panose="020F0502020204030204" pitchFamily="34" charset="0"/>
              <a:sym typeface="Tahoma"/>
            </a:endParaRPr>
          </a:p>
          <a:p>
            <a:pPr marL="609600" lvl="0" indent="-609600" algn="ctr" rtl="0">
              <a:spcBef>
                <a:spcPts val="518"/>
              </a:spcBef>
              <a:spcAft>
                <a:spcPts val="0"/>
              </a:spcAft>
              <a:buClr>
                <a:schemeClr val="dk1"/>
              </a:buClr>
              <a:buSzPct val="100000"/>
              <a:buFont typeface="Noto Sans Symbols"/>
              <a:buNone/>
            </a:pPr>
            <a:r>
              <a:rPr lang="en-US" sz="2800" b="1" dirty="0">
                <a:solidFill>
                  <a:schemeClr val="dk1"/>
                </a:solidFill>
                <a:latin typeface="Arial" panose="020B0604020202020204" pitchFamily="34" charset="0"/>
                <a:ea typeface="Tahoma"/>
                <a:cs typeface="Calibri" panose="020F0502020204030204" pitchFamily="34" charset="0"/>
                <a:sym typeface="Tahoma"/>
              </a:rPr>
              <a:t>2</a:t>
            </a:r>
            <a:endParaRPr b="1" dirty="0"/>
          </a:p>
        </p:txBody>
      </p:sp>
      <p:cxnSp>
        <p:nvCxnSpPr>
          <p:cNvPr id="305" name="Google Shape;305;p26"/>
          <p:cNvCxnSpPr/>
          <p:nvPr/>
        </p:nvCxnSpPr>
        <p:spPr>
          <a:xfrm>
            <a:off x="1498059" y="2667000"/>
            <a:ext cx="1676400" cy="838200"/>
          </a:xfrm>
          <a:prstGeom prst="straightConnector1">
            <a:avLst/>
          </a:prstGeom>
          <a:noFill/>
          <a:ln w="9525" cap="flat" cmpd="sng">
            <a:solidFill>
              <a:schemeClr val="dk1"/>
            </a:solidFill>
            <a:prstDash val="solid"/>
            <a:round/>
            <a:headEnd type="none" w="med" len="med"/>
            <a:tailEnd type="triangle" w="med" len="med"/>
          </a:ln>
          <a:effectLst>
            <a:outerShdw algn="ctr" rotWithShape="0">
              <a:schemeClr val="lt2">
                <a:alpha val="49803"/>
              </a:schemeClr>
            </a:outerShdw>
          </a:effectLst>
        </p:spPr>
      </p:cxnSp>
      <p:cxnSp>
        <p:nvCxnSpPr>
          <p:cNvPr id="306" name="Google Shape;306;p26"/>
          <p:cNvCxnSpPr>
            <a:cxnSpLocks/>
          </p:cNvCxnSpPr>
          <p:nvPr/>
        </p:nvCxnSpPr>
        <p:spPr>
          <a:xfrm>
            <a:off x="3999690" y="2819400"/>
            <a:ext cx="0" cy="609600"/>
          </a:xfrm>
          <a:prstGeom prst="straightConnector1">
            <a:avLst/>
          </a:prstGeom>
          <a:noFill/>
          <a:ln w="9525" cap="flat" cmpd="sng">
            <a:solidFill>
              <a:schemeClr val="dk1"/>
            </a:solidFill>
            <a:prstDash val="solid"/>
            <a:round/>
            <a:headEnd type="none" w="med" len="med"/>
            <a:tailEnd type="triangle" w="med" len="med"/>
          </a:ln>
          <a:effectLst>
            <a:outerShdw algn="ctr" rotWithShape="0">
              <a:schemeClr val="lt2">
                <a:alpha val="49803"/>
              </a:schemeClr>
            </a:outerShdw>
          </a:effectLst>
        </p:spPr>
      </p:cxnSp>
      <p:cxnSp>
        <p:nvCxnSpPr>
          <p:cNvPr id="307" name="Google Shape;307;p26"/>
          <p:cNvCxnSpPr>
            <a:cxnSpLocks/>
          </p:cNvCxnSpPr>
          <p:nvPr/>
        </p:nvCxnSpPr>
        <p:spPr>
          <a:xfrm flipH="1">
            <a:off x="4824922" y="2819400"/>
            <a:ext cx="1451043" cy="685800"/>
          </a:xfrm>
          <a:prstGeom prst="straightConnector1">
            <a:avLst/>
          </a:prstGeom>
          <a:noFill/>
          <a:ln w="9525" cap="flat" cmpd="sng">
            <a:solidFill>
              <a:schemeClr val="dk1"/>
            </a:solidFill>
            <a:prstDash val="solid"/>
            <a:round/>
            <a:headEnd type="none" w="med" len="med"/>
            <a:tailEnd type="triangle" w="med" len="med"/>
          </a:ln>
          <a:effectLst>
            <a:outerShdw algn="ctr" rotWithShape="0">
              <a:schemeClr val="lt2">
                <a:alpha val="49803"/>
              </a:schemeClr>
            </a:outerShdw>
          </a:effectLst>
        </p:spPr>
      </p:cxnSp>
      <p:cxnSp>
        <p:nvCxnSpPr>
          <p:cNvPr id="308" name="Google Shape;308;p26"/>
          <p:cNvCxnSpPr>
            <a:cxnSpLocks/>
          </p:cNvCxnSpPr>
          <p:nvPr/>
        </p:nvCxnSpPr>
        <p:spPr>
          <a:xfrm>
            <a:off x="3530278" y="5405334"/>
            <a:ext cx="2095020" cy="0"/>
          </a:xfrm>
          <a:prstGeom prst="straightConnector1">
            <a:avLst/>
          </a:prstGeom>
          <a:noFill/>
          <a:ln w="9525" cap="flat" cmpd="sng">
            <a:solidFill>
              <a:schemeClr val="dk1"/>
            </a:solidFill>
            <a:prstDash val="solid"/>
            <a:round/>
            <a:headEnd type="none" w="med" len="med"/>
            <a:tailEnd type="none" w="med" len="med"/>
          </a:ln>
          <a:effectLst>
            <a:outerShdw algn="ctr" rotWithShape="0">
              <a:schemeClr val="lt2">
                <a:alpha val="49803"/>
              </a:schemeClr>
            </a:outerShdw>
          </a:effectLst>
        </p:spPr>
      </p:cxnSp>
      <p:cxnSp>
        <p:nvCxnSpPr>
          <p:cNvPr id="309" name="Google Shape;309;p26"/>
          <p:cNvCxnSpPr>
            <a:cxnSpLocks/>
          </p:cNvCxnSpPr>
          <p:nvPr/>
        </p:nvCxnSpPr>
        <p:spPr>
          <a:xfrm>
            <a:off x="4603165" y="5405334"/>
            <a:ext cx="0" cy="473412"/>
          </a:xfrm>
          <a:prstGeom prst="straightConnector1">
            <a:avLst/>
          </a:prstGeom>
          <a:noFill/>
          <a:ln w="9525" cap="flat" cmpd="sng">
            <a:solidFill>
              <a:schemeClr val="dk1"/>
            </a:solidFill>
            <a:prstDash val="solid"/>
            <a:round/>
            <a:headEnd type="none" w="med" len="med"/>
            <a:tailEnd type="triangle" w="med" len="med"/>
          </a:ln>
          <a:effectLst>
            <a:outerShdw algn="ctr" rotWithShape="0">
              <a:schemeClr val="lt2">
                <a:alpha val="49803"/>
              </a:schemeClr>
            </a:outerShdw>
          </a:effectLst>
        </p:spPr>
      </p:cxnSp>
      <p:sp>
        <p:nvSpPr>
          <p:cNvPr id="6" name="Google Shape;262;p20">
            <a:extLst>
              <a:ext uri="{FF2B5EF4-FFF2-40B4-BE49-F238E27FC236}">
                <a16:creationId xmlns:a16="http://schemas.microsoft.com/office/drawing/2014/main" id="{1454373A-6DD0-ABC1-6D2A-0DADABEC242A}"/>
              </a:ext>
            </a:extLst>
          </p:cNvPr>
          <p:cNvSpPr txBox="1">
            <a:spLocks/>
          </p:cNvSpPr>
          <p:nvPr/>
        </p:nvSpPr>
        <p:spPr>
          <a:xfrm>
            <a:off x="435313" y="0"/>
            <a:ext cx="8382000" cy="838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r>
              <a:rPr lang="en-US" sz="2800" b="1" dirty="0">
                <a:latin typeface="Arial" panose="020B0604020202020204" pitchFamily="34" charset="0"/>
                <a:ea typeface="Tahoma"/>
                <a:cs typeface="Calibri" panose="020F0502020204030204" pitchFamily="34" charset="0"/>
                <a:sym typeface="Tahoma"/>
              </a:rPr>
              <a:t>Diagramming short arguments (</a:t>
            </a:r>
            <a:r>
              <a:rPr lang="en-US" sz="2800" b="1" dirty="0" err="1">
                <a:latin typeface="Arial" panose="020B0604020202020204" pitchFamily="34" charset="0"/>
                <a:ea typeface="Tahoma"/>
                <a:cs typeface="Calibri" panose="020F0502020204030204" pitchFamily="34" charset="0"/>
                <a:sym typeface="Tahoma"/>
              </a:rPr>
              <a:t>cont</a:t>
            </a:r>
            <a:r>
              <a:rPr lang="en-US" sz="2800" b="1" dirty="0">
                <a:latin typeface="Arial" panose="020B0604020202020204" pitchFamily="34" charset="0"/>
                <a:ea typeface="Tahoma"/>
                <a:cs typeface="Calibri" panose="020F0502020204030204" pitchFamily="34" charset="0"/>
                <a:sym typeface="Tahoma"/>
              </a:rPr>
              <a:t>)</a:t>
            </a:r>
            <a:endParaRPr lang="en-US" sz="3600" dirty="0"/>
          </a:p>
        </p:txBody>
      </p:sp>
    </p:spTree>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7"/>
          <p:cNvSpPr txBox="1">
            <a:spLocks noGrp="1"/>
          </p:cNvSpPr>
          <p:nvPr>
            <p:ph type="ctrTitle"/>
          </p:nvPr>
        </p:nvSpPr>
        <p:spPr>
          <a:xfrm>
            <a:off x="609600" y="152400"/>
            <a:ext cx="8229600" cy="38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Linked or Independent support?</a:t>
            </a:r>
            <a:endParaRPr dirty="0"/>
          </a:p>
        </p:txBody>
      </p:sp>
      <p:sp>
        <p:nvSpPr>
          <p:cNvPr id="316" name="Google Shape;316;p27"/>
          <p:cNvSpPr txBox="1">
            <a:spLocks noGrp="1"/>
          </p:cNvSpPr>
          <p:nvPr>
            <p:ph type="subTitle" idx="1"/>
          </p:nvPr>
        </p:nvSpPr>
        <p:spPr>
          <a:xfrm>
            <a:off x="76200" y="3313974"/>
            <a:ext cx="8991600" cy="1941653"/>
          </a:xfrm>
          <a:prstGeom prst="rect">
            <a:avLst/>
          </a:prstGeom>
          <a:noFill/>
          <a:ln>
            <a:noFill/>
          </a:ln>
        </p:spPr>
        <p:txBody>
          <a:bodyPr spcFirstLastPara="1" wrap="square" lIns="91425" tIns="45700" rIns="91425" bIns="45700" anchor="t" anchorCtr="0">
            <a:noAutofit/>
          </a:bodyPr>
          <a:lstStyle/>
          <a:p>
            <a:pPr marL="0" lvl="0" indent="0" algn="l">
              <a:lnSpc>
                <a:spcPct val="120000"/>
              </a:lnSpc>
              <a:spcBef>
                <a:spcPts val="0"/>
              </a:spcBef>
              <a:buClr>
                <a:schemeClr val="dk1"/>
              </a:buClr>
              <a:buSzPts val="2400"/>
            </a:pPr>
            <a:r>
              <a:rPr lang="en-US" sz="2400" b="1" dirty="0">
                <a:solidFill>
                  <a:schemeClr val="dk1"/>
                </a:solidFill>
                <a:latin typeface="Arial" panose="020B0604020202020204" pitchFamily="34" charset="0"/>
                <a:ea typeface="Tahoma"/>
                <a:cs typeface="Calibri" panose="020F0502020204030204" pitchFamily="34" charset="0"/>
                <a:sym typeface="Tahoma"/>
              </a:rPr>
              <a:t>2.</a:t>
            </a:r>
            <a:r>
              <a:rPr lang="en-US" sz="2400" dirty="0">
                <a:solidFill>
                  <a:schemeClr val="dk1"/>
                </a:solidFill>
                <a:latin typeface="Arial" panose="020B0604020202020204" pitchFamily="34" charset="0"/>
                <a:ea typeface="Tahoma"/>
                <a:cs typeface="Calibri" panose="020F0502020204030204" pitchFamily="34" charset="0"/>
                <a:sym typeface="Tahoma"/>
              </a:rPr>
              <a:t> I saw Tom in the Biotech lab yesterday (</a:t>
            </a:r>
            <a:r>
              <a:rPr lang="vi-VN" sz="2400" b="1" dirty="0">
                <a:solidFill>
                  <a:schemeClr val="dk1"/>
                </a:solidFill>
                <a:latin typeface="Arial" panose="020B0604020202020204" pitchFamily="34" charset="0"/>
                <a:ea typeface="Tahoma"/>
                <a:cs typeface="Calibri" panose="020F0502020204030204" pitchFamily="34" charset="0"/>
                <a:sym typeface="Tahoma"/>
              </a:rPr>
              <a:t>1</a:t>
            </a:r>
            <a:r>
              <a:rPr lang="en-US" sz="2400" dirty="0">
                <a:solidFill>
                  <a:schemeClr val="dk1"/>
                </a:solidFill>
                <a:latin typeface="Arial" panose="020B0604020202020204" pitchFamily="34" charset="0"/>
                <a:ea typeface="Tahoma"/>
                <a:cs typeface="Calibri" panose="020F0502020204030204" pitchFamily="34" charset="0"/>
                <a:sym typeface="Tahoma"/>
              </a:rPr>
              <a:t>)</a:t>
            </a:r>
            <a:r>
              <a:rPr lang="vi-VN" sz="2400" dirty="0">
                <a:solidFill>
                  <a:schemeClr val="dk1"/>
                </a:solidFill>
                <a:latin typeface="Arial" panose="020B0604020202020204" pitchFamily="34" charset="0"/>
                <a:ea typeface="Tahoma"/>
                <a:cs typeface="Calibri" panose="020F0502020204030204" pitchFamily="34" charset="0"/>
                <a:sym typeface="Tahoma"/>
              </a:rPr>
              <a:t> </a:t>
            </a:r>
            <a:r>
              <a:rPr lang="en-US" sz="2400" dirty="0">
                <a:solidFill>
                  <a:schemeClr val="dk1"/>
                </a:solidFill>
                <a:latin typeface="Arial" panose="020B0604020202020204" pitchFamily="34" charset="0"/>
                <a:ea typeface="Tahoma"/>
                <a:cs typeface="Calibri" panose="020F0502020204030204" pitchFamily="34" charset="0"/>
                <a:sym typeface="Tahoma"/>
              </a:rPr>
              <a:t>and last week he was reading a textbook of Chemistry in the library (</a:t>
            </a:r>
            <a:r>
              <a:rPr lang="en-US" sz="2400" b="1" dirty="0">
                <a:solidFill>
                  <a:schemeClr val="dk1"/>
                </a:solidFill>
                <a:latin typeface="Arial" panose="020B0604020202020204" pitchFamily="34" charset="0"/>
                <a:ea typeface="Tahoma"/>
                <a:cs typeface="Calibri" panose="020F0502020204030204" pitchFamily="34" charset="0"/>
                <a:sym typeface="Tahoma"/>
              </a:rPr>
              <a:t>2</a:t>
            </a:r>
            <a:r>
              <a:rPr lang="en-US" sz="2400" dirty="0">
                <a:solidFill>
                  <a:schemeClr val="dk1"/>
                </a:solidFill>
                <a:latin typeface="Arial" panose="020B0604020202020204" pitchFamily="34" charset="0"/>
                <a:ea typeface="Tahoma"/>
                <a:cs typeface="Calibri" panose="020F0502020204030204" pitchFamily="34" charset="0"/>
                <a:sym typeface="Tahoma"/>
              </a:rPr>
              <a:t>).</a:t>
            </a:r>
            <a:r>
              <a:rPr lang="vi-VN" sz="2400" dirty="0">
                <a:solidFill>
                  <a:schemeClr val="dk1"/>
                </a:solidFill>
                <a:latin typeface="Arial" panose="020B0604020202020204" pitchFamily="34" charset="0"/>
                <a:ea typeface="Tahoma"/>
                <a:cs typeface="Calibri" panose="020F0502020204030204" pitchFamily="34" charset="0"/>
                <a:sym typeface="Tahoma"/>
              </a:rPr>
              <a:t> I thought </a:t>
            </a:r>
            <a:r>
              <a:rPr lang="en-US" sz="2400" dirty="0">
                <a:solidFill>
                  <a:schemeClr val="dk1"/>
                </a:solidFill>
                <a:latin typeface="Arial" panose="020B0604020202020204" pitchFamily="34" charset="0"/>
                <a:ea typeface="Tahoma"/>
                <a:cs typeface="Calibri" panose="020F0502020204030204" pitchFamily="34" charset="0"/>
                <a:sym typeface="Tahoma"/>
              </a:rPr>
              <a:t>he can be a BT student (</a:t>
            </a:r>
            <a:r>
              <a:rPr lang="en-US" sz="2400" b="1" dirty="0">
                <a:solidFill>
                  <a:schemeClr val="dk1"/>
                </a:solidFill>
                <a:latin typeface="Arial" panose="020B0604020202020204" pitchFamily="34" charset="0"/>
                <a:ea typeface="Tahoma"/>
                <a:cs typeface="Calibri" panose="020F0502020204030204" pitchFamily="34" charset="0"/>
                <a:sym typeface="Tahoma"/>
              </a:rPr>
              <a:t>3</a:t>
            </a:r>
            <a:r>
              <a:rPr lang="en-US" sz="2400" dirty="0">
                <a:solidFill>
                  <a:schemeClr val="dk1"/>
                </a:solidFill>
                <a:latin typeface="Arial" panose="020B0604020202020204" pitchFamily="34" charset="0"/>
                <a:ea typeface="Tahoma"/>
                <a:cs typeface="Calibri" panose="020F0502020204030204" pitchFamily="34" charset="0"/>
                <a:sym typeface="Tahoma"/>
              </a:rPr>
              <a:t>) because he often discusses topics of life science (</a:t>
            </a:r>
            <a:r>
              <a:rPr lang="en-US" sz="2400" b="1" dirty="0">
                <a:solidFill>
                  <a:schemeClr val="dk1"/>
                </a:solidFill>
                <a:latin typeface="Arial" panose="020B0604020202020204" pitchFamily="34" charset="0"/>
                <a:ea typeface="Tahoma"/>
                <a:cs typeface="Calibri" panose="020F0502020204030204" pitchFamily="34" charset="0"/>
                <a:sym typeface="Tahoma"/>
              </a:rPr>
              <a:t>4</a:t>
            </a:r>
            <a:r>
              <a:rPr lang="en-US" sz="2400" dirty="0">
                <a:solidFill>
                  <a:schemeClr val="dk1"/>
                </a:solidFill>
                <a:latin typeface="Arial" panose="020B0604020202020204" pitchFamily="34" charset="0"/>
                <a:ea typeface="Tahoma"/>
                <a:cs typeface="Calibri" panose="020F0502020204030204" pitchFamily="34" charset="0"/>
                <a:sym typeface="Tahoma"/>
              </a:rPr>
              <a:t>). </a:t>
            </a:r>
            <a:endParaRPr sz="2400" dirty="0">
              <a:solidFill>
                <a:schemeClr val="dk1"/>
              </a:solidFill>
              <a:latin typeface="Arial" panose="020B0604020202020204" pitchFamily="34" charset="0"/>
              <a:ea typeface="Tahoma"/>
              <a:cs typeface="Calibri" panose="020F0502020204030204" pitchFamily="34" charset="0"/>
            </a:endParaRPr>
          </a:p>
        </p:txBody>
      </p:sp>
      <p:sp>
        <p:nvSpPr>
          <p:cNvPr id="319" name="Google Shape;319;p27"/>
          <p:cNvSpPr txBox="1"/>
          <p:nvPr/>
        </p:nvSpPr>
        <p:spPr>
          <a:xfrm>
            <a:off x="6121586" y="5945248"/>
            <a:ext cx="28524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Arial" panose="020B0604020202020204" pitchFamily="34" charset="0"/>
                <a:ea typeface="Tahoma"/>
                <a:cs typeface="Calibri" panose="020F0502020204030204" pitchFamily="34" charset="0"/>
                <a:sym typeface="Tahoma"/>
              </a:rPr>
              <a:t>Independent support</a:t>
            </a:r>
            <a:endParaRPr sz="1800" b="1" dirty="0">
              <a:solidFill>
                <a:schemeClr val="dk1"/>
              </a:solidFill>
              <a:latin typeface="Arial" panose="020B0604020202020204" pitchFamily="34" charset="0"/>
              <a:ea typeface="Tahoma"/>
              <a:cs typeface="Calibri" panose="020F0502020204030204" pitchFamily="34" charset="0"/>
              <a:sym typeface="Tahoma"/>
            </a:endParaRPr>
          </a:p>
        </p:txBody>
      </p:sp>
      <p:sp>
        <p:nvSpPr>
          <p:cNvPr id="320" name="Google Shape;320;p27"/>
          <p:cNvSpPr txBox="1"/>
          <p:nvPr/>
        </p:nvSpPr>
        <p:spPr>
          <a:xfrm>
            <a:off x="6121586" y="2662214"/>
            <a:ext cx="28524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accent2"/>
                </a:solidFill>
                <a:latin typeface="Arial" panose="020B0604020202020204" pitchFamily="34" charset="0"/>
                <a:ea typeface="Tahoma"/>
                <a:cs typeface="Calibri" panose="020F0502020204030204" pitchFamily="34" charset="0"/>
                <a:sym typeface="Tahoma"/>
              </a:rPr>
              <a:t>Linked support</a:t>
            </a:r>
            <a:endParaRPr sz="1800" b="1" dirty="0">
              <a:solidFill>
                <a:schemeClr val="dk1"/>
              </a:solidFill>
              <a:latin typeface="Arial" panose="020B0604020202020204" pitchFamily="34" charset="0"/>
              <a:ea typeface="Tahoma"/>
              <a:cs typeface="Calibri" panose="020F0502020204030204" pitchFamily="34" charset="0"/>
              <a:sym typeface="Tahoma"/>
            </a:endParaRPr>
          </a:p>
        </p:txBody>
      </p:sp>
      <p:pic>
        <p:nvPicPr>
          <p:cNvPr id="9" name="Picture 8">
            <a:extLst>
              <a:ext uri="{FF2B5EF4-FFF2-40B4-BE49-F238E27FC236}">
                <a16:creationId xmlns:a16="http://schemas.microsoft.com/office/drawing/2014/main" id="{9D0E7A29-851F-88EB-A7F4-56E193AC5F49}"/>
              </a:ext>
            </a:extLst>
          </p:cNvPr>
          <p:cNvPicPr>
            <a:picLocks noChangeAspect="1"/>
          </p:cNvPicPr>
          <p:nvPr/>
        </p:nvPicPr>
        <p:blipFill>
          <a:blip r:embed="rId3"/>
          <a:stretch>
            <a:fillRect/>
          </a:stretch>
        </p:blipFill>
        <p:spPr>
          <a:xfrm>
            <a:off x="2992985" y="5190608"/>
            <a:ext cx="2667231" cy="1455546"/>
          </a:xfrm>
          <a:prstGeom prst="rect">
            <a:avLst/>
          </a:prstGeom>
        </p:spPr>
      </p:pic>
      <p:sp>
        <p:nvSpPr>
          <p:cNvPr id="5" name="TextBox 4">
            <a:extLst>
              <a:ext uri="{FF2B5EF4-FFF2-40B4-BE49-F238E27FC236}">
                <a16:creationId xmlns:a16="http://schemas.microsoft.com/office/drawing/2014/main" id="{D9717D0D-6ED5-1735-A5A9-2D1B8EDBA5FF}"/>
              </a:ext>
            </a:extLst>
          </p:cNvPr>
          <p:cNvSpPr txBox="1"/>
          <p:nvPr/>
        </p:nvSpPr>
        <p:spPr>
          <a:xfrm>
            <a:off x="191911" y="802953"/>
            <a:ext cx="8485243" cy="937949"/>
          </a:xfrm>
          <a:prstGeom prst="rect">
            <a:avLst/>
          </a:prstGeom>
          <a:noFill/>
        </p:spPr>
        <p:txBody>
          <a:bodyPr wrap="square">
            <a:spAutoFit/>
          </a:bodyPr>
          <a:lstStyle/>
          <a:p>
            <a:pPr>
              <a:lnSpc>
                <a:spcPct val="120000"/>
              </a:lnSpc>
            </a:pPr>
            <a:r>
              <a:rPr lang="en-US" sz="2400" b="1" dirty="0">
                <a:solidFill>
                  <a:schemeClr val="dk1"/>
                </a:solidFill>
                <a:latin typeface="Arial" panose="020B0604020202020204" pitchFamily="34" charset="0"/>
                <a:ea typeface="Tahoma"/>
                <a:cs typeface="Calibri" panose="020F0502020204030204" pitchFamily="34" charset="0"/>
                <a:sym typeface="Tahoma"/>
              </a:rPr>
              <a:t>1. </a:t>
            </a:r>
            <a:r>
              <a:rPr lang="en-US" sz="2400" dirty="0">
                <a:solidFill>
                  <a:schemeClr val="dk1"/>
                </a:solidFill>
                <a:latin typeface="Arial" panose="020B0604020202020204" pitchFamily="34" charset="0"/>
                <a:ea typeface="Tahoma"/>
                <a:cs typeface="Calibri" panose="020F0502020204030204" pitchFamily="34" charset="0"/>
                <a:sym typeface="Tahoma"/>
              </a:rPr>
              <a:t>Amy is a marathon runner </a:t>
            </a:r>
            <a:r>
              <a:rPr lang="en-US" sz="2400" b="1" dirty="0">
                <a:solidFill>
                  <a:schemeClr val="dk1"/>
                </a:solidFill>
                <a:latin typeface="Arial" panose="020B0604020202020204" pitchFamily="34" charset="0"/>
                <a:ea typeface="Tahoma"/>
                <a:cs typeface="Calibri" panose="020F0502020204030204" pitchFamily="34" charset="0"/>
                <a:sym typeface="Tahoma"/>
              </a:rPr>
              <a:t>(1)</a:t>
            </a:r>
            <a:r>
              <a:rPr lang="en-US" sz="2400" dirty="0">
                <a:solidFill>
                  <a:schemeClr val="dk1"/>
                </a:solidFill>
                <a:latin typeface="Arial" panose="020B0604020202020204" pitchFamily="34" charset="0"/>
                <a:ea typeface="Tahoma"/>
                <a:cs typeface="Calibri" panose="020F0502020204030204" pitchFamily="34" charset="0"/>
                <a:sym typeface="Tahoma"/>
              </a:rPr>
              <a:t>. She is very fit </a:t>
            </a:r>
            <a:r>
              <a:rPr lang="en-US" sz="2400" b="1" dirty="0">
                <a:solidFill>
                  <a:schemeClr val="dk1"/>
                </a:solidFill>
                <a:latin typeface="Arial" panose="020B0604020202020204" pitchFamily="34" charset="0"/>
                <a:ea typeface="Tahoma"/>
                <a:cs typeface="Calibri" panose="020F0502020204030204" pitchFamily="34" charset="0"/>
                <a:sym typeface="Tahoma"/>
              </a:rPr>
              <a:t>(2)</a:t>
            </a:r>
            <a:r>
              <a:rPr lang="en-US" sz="2400" dirty="0">
                <a:solidFill>
                  <a:schemeClr val="dk1"/>
                </a:solidFill>
                <a:latin typeface="Arial" panose="020B0604020202020204" pitchFamily="34" charset="0"/>
                <a:ea typeface="Tahoma"/>
                <a:cs typeface="Calibri" panose="020F0502020204030204" pitchFamily="34" charset="0"/>
                <a:sym typeface="Tahoma"/>
              </a:rPr>
              <a:t>, given that if a person runs marathons, then he/she is very fit </a:t>
            </a:r>
            <a:r>
              <a:rPr lang="en-US" sz="2400" b="1" dirty="0">
                <a:solidFill>
                  <a:schemeClr val="dk1"/>
                </a:solidFill>
                <a:latin typeface="Arial" panose="020B0604020202020204" pitchFamily="34" charset="0"/>
                <a:ea typeface="Tahoma"/>
                <a:cs typeface="Calibri" panose="020F0502020204030204" pitchFamily="34" charset="0"/>
                <a:sym typeface="Tahoma"/>
              </a:rPr>
              <a:t>(3)</a:t>
            </a:r>
            <a:r>
              <a:rPr lang="en-US" sz="2400" dirty="0">
                <a:solidFill>
                  <a:schemeClr val="dk1"/>
                </a:solidFill>
                <a:latin typeface="Arial" panose="020B0604020202020204" pitchFamily="34" charset="0"/>
                <a:ea typeface="Tahoma"/>
                <a:cs typeface="Calibri" panose="020F0502020204030204" pitchFamily="34" charset="0"/>
                <a:sym typeface="Tahoma"/>
              </a:rPr>
              <a:t>. </a:t>
            </a:r>
            <a:endParaRPr lang="en-US" sz="2400" dirty="0">
              <a:solidFill>
                <a:schemeClr val="dk1"/>
              </a:solidFill>
              <a:latin typeface="Arial" panose="020B0604020202020204" pitchFamily="34" charset="0"/>
              <a:ea typeface="Tahoma"/>
              <a:cs typeface="Calibri" panose="020F0502020204030204" pitchFamily="34" charset="0"/>
            </a:endParaRPr>
          </a:p>
        </p:txBody>
      </p:sp>
      <p:pic>
        <p:nvPicPr>
          <p:cNvPr id="7" name="Picture 6">
            <a:extLst>
              <a:ext uri="{FF2B5EF4-FFF2-40B4-BE49-F238E27FC236}">
                <a16:creationId xmlns:a16="http://schemas.microsoft.com/office/drawing/2014/main" id="{023E6D46-9188-D90F-EE12-14D732396175}"/>
              </a:ext>
            </a:extLst>
          </p:cNvPr>
          <p:cNvPicPr>
            <a:picLocks noChangeAspect="1"/>
          </p:cNvPicPr>
          <p:nvPr/>
        </p:nvPicPr>
        <p:blipFill>
          <a:blip r:embed="rId4"/>
          <a:stretch>
            <a:fillRect/>
          </a:stretch>
        </p:blipFill>
        <p:spPr>
          <a:xfrm>
            <a:off x="3239532" y="1857069"/>
            <a:ext cx="1682160" cy="1303519"/>
          </a:xfrm>
          <a:prstGeom prst="rect">
            <a:avLst/>
          </a:prstGeom>
        </p:spPr>
      </p:pic>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build="p"/>
      <p:bldP spid="319" grpId="0"/>
      <p:bldP spid="3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dirty="0">
                <a:solidFill>
                  <a:srgbClr val="0070C0"/>
                </a:solidFill>
              </a:rPr>
              <a:t>Input </a:t>
            </a:r>
            <a:endParaRPr dirty="0"/>
          </a:p>
        </p:txBody>
      </p:sp>
      <p:sp>
        <p:nvSpPr>
          <p:cNvPr id="109" name="Google Shape;109;p3"/>
          <p:cNvSpPr txBox="1"/>
          <p:nvPr/>
        </p:nvSpPr>
        <p:spPr>
          <a:xfrm>
            <a:off x="457200" y="6199893"/>
            <a:ext cx="5562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70C0"/>
                </a:solidFill>
                <a:latin typeface="Arial"/>
                <a:ea typeface="Arial"/>
                <a:cs typeface="Arial"/>
                <a:sym typeface="Arial"/>
              </a:rPr>
              <a:t>Source: </a:t>
            </a:r>
            <a:r>
              <a:rPr lang="en-US" sz="2400">
                <a:solidFill>
                  <a:srgbClr val="0070C0"/>
                </a:solidFill>
                <a:latin typeface="Arial"/>
                <a:ea typeface="Arial"/>
                <a:cs typeface="Arial"/>
                <a:sym typeface="Arial"/>
              </a:rPr>
              <a:t>https://shorturl.at/W3Vhx</a:t>
            </a:r>
            <a:endParaRPr/>
          </a:p>
        </p:txBody>
      </p:sp>
      <p:sp>
        <p:nvSpPr>
          <p:cNvPr id="110" name="Google Shape;110;p3"/>
          <p:cNvSpPr txBox="1">
            <a:spLocks noGrp="1"/>
          </p:cNvSpPr>
          <p:nvPr>
            <p:ph type="title"/>
          </p:nvPr>
        </p:nvSpPr>
        <p:spPr>
          <a:xfrm>
            <a:off x="762000" y="80006"/>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Fallacy of insufficient evidence</a:t>
            </a:r>
            <a:endParaRPr>
              <a:solidFill>
                <a:srgbClr val="C00000"/>
              </a:solidFill>
            </a:endParaRPr>
          </a:p>
        </p:txBody>
      </p:sp>
      <p:sp>
        <p:nvSpPr>
          <p:cNvPr id="111" name="Google Shape;111;p3"/>
          <p:cNvSpPr txBox="1"/>
          <p:nvPr/>
        </p:nvSpPr>
        <p:spPr>
          <a:xfrm>
            <a:off x="361950" y="5654044"/>
            <a:ext cx="8534400" cy="5458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r>
              <a:rPr lang="en-US" sz="2400">
                <a:solidFill>
                  <a:srgbClr val="0070C0"/>
                </a:solidFill>
                <a:latin typeface="Arial"/>
                <a:ea typeface="Arial"/>
                <a:cs typeface="Arial"/>
                <a:sym typeface="Arial"/>
              </a:rPr>
              <a:t>False alternatives</a:t>
            </a:r>
            <a:endParaRPr sz="2400" b="1">
              <a:solidFill>
                <a:srgbClr val="0070C0"/>
              </a:solidFill>
              <a:latin typeface="Arial"/>
              <a:ea typeface="Arial"/>
              <a:cs typeface="Arial"/>
              <a:sym typeface="Arial"/>
            </a:endParaRPr>
          </a:p>
        </p:txBody>
      </p:sp>
      <p:pic>
        <p:nvPicPr>
          <p:cNvPr id="112" name="Google Shape;112;p3" descr="https://lh7-us.googleusercontent.com/YsJS5GgK4h_ogYlcXzvHLPPAoX2TGPuXilyX4kb1HBNz1V_LeY7JJwtKWWPqY7uM8UVRzzraREpJuoXGBxsAPTLjY57v6tg8t7as4Kc006fvzZX_sVd1uxAgofgpB7JqfVVEmhGcYSSpe8tlFwDdVq4"/>
          <p:cNvPicPr preferRelativeResize="0"/>
          <p:nvPr/>
        </p:nvPicPr>
        <p:blipFill rotWithShape="1">
          <a:blip r:embed="rId3">
            <a:alphaModFix/>
          </a:blip>
          <a:srcRect/>
          <a:stretch/>
        </p:blipFill>
        <p:spPr>
          <a:xfrm>
            <a:off x="1704975" y="1538288"/>
            <a:ext cx="5734050" cy="3781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8"/>
          <p:cNvSpPr txBox="1">
            <a:spLocks noGrp="1"/>
          </p:cNvSpPr>
          <p:nvPr>
            <p:ph type="ctrTitle"/>
          </p:nvPr>
        </p:nvSpPr>
        <p:spPr>
          <a:xfrm>
            <a:off x="990600" y="0"/>
            <a:ext cx="75438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dirty="0">
                <a:latin typeface="Arial" panose="020B0604020202020204" pitchFamily="34" charset="0"/>
                <a:ea typeface="Tahoma"/>
                <a:cs typeface="Calibri" panose="020F0502020204030204" pitchFamily="34" charset="0"/>
                <a:sym typeface="Tahoma"/>
              </a:rPr>
              <a:t>Other kinds of support</a:t>
            </a:r>
            <a:endParaRPr sz="4000" dirty="0"/>
          </a:p>
        </p:txBody>
      </p:sp>
      <p:sp>
        <p:nvSpPr>
          <p:cNvPr id="326" name="Google Shape;326;p28"/>
          <p:cNvSpPr txBox="1">
            <a:spLocks noGrp="1"/>
          </p:cNvSpPr>
          <p:nvPr>
            <p:ph type="subTitle" idx="1"/>
          </p:nvPr>
        </p:nvSpPr>
        <p:spPr>
          <a:xfrm>
            <a:off x="228600" y="3429000"/>
            <a:ext cx="8915400" cy="2971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solidFill>
                  <a:schemeClr val="dk1"/>
                </a:solidFill>
                <a:latin typeface="Arial" panose="020B0604020202020204" pitchFamily="34" charset="0"/>
                <a:ea typeface="Tahoma"/>
                <a:cs typeface="Calibri" panose="020F0502020204030204" pitchFamily="34" charset="0"/>
                <a:sym typeface="Tahoma"/>
              </a:rPr>
              <a:t>				     </a:t>
            </a:r>
            <a:r>
              <a:rPr lang="en-US" b="1" dirty="0">
                <a:solidFill>
                  <a:schemeClr val="dk1"/>
                </a:solidFill>
                <a:latin typeface="Arial" panose="020B0604020202020204" pitchFamily="34" charset="0"/>
                <a:ea typeface="Tahoma"/>
                <a:cs typeface="Calibri" panose="020F0502020204030204" pitchFamily="34" charset="0"/>
                <a:sym typeface="Tahoma"/>
              </a:rPr>
              <a:t>1</a:t>
            </a:r>
            <a:endParaRPr dirty="0"/>
          </a:p>
          <a:p>
            <a:pPr marL="609600" lvl="0" indent="-609600" algn="ctr" rtl="0">
              <a:spcBef>
                <a:spcPts val="640"/>
              </a:spcBef>
              <a:spcAft>
                <a:spcPts val="0"/>
              </a:spcAft>
              <a:buClr>
                <a:srgbClr val="888888"/>
              </a:buClr>
              <a:buSzPts val="3200"/>
              <a:buFont typeface="Noto Sans Symbols"/>
              <a:buNone/>
            </a:pPr>
            <a:endParaRPr dirty="0">
              <a:solidFill>
                <a:schemeClr val="dk1"/>
              </a:solidFill>
              <a:latin typeface="Arial" panose="020B0604020202020204" pitchFamily="34" charset="0"/>
              <a:ea typeface="Tahoma"/>
              <a:cs typeface="Calibri" panose="020F0502020204030204" pitchFamily="34" charset="0"/>
              <a:sym typeface="Tahoma"/>
            </a:endParaRPr>
          </a:p>
          <a:p>
            <a:pPr marL="609600" lvl="0" indent="-609600" algn="ctr" rtl="0">
              <a:spcBef>
                <a:spcPts val="640"/>
              </a:spcBef>
              <a:spcAft>
                <a:spcPts val="0"/>
              </a:spcAft>
              <a:buClr>
                <a:schemeClr val="dk1"/>
              </a:buClr>
              <a:buSzPts val="3200"/>
              <a:buFont typeface="Noto Sans Symbols"/>
              <a:buNone/>
            </a:pPr>
            <a:r>
              <a:rPr lang="en-US" b="1" dirty="0">
                <a:solidFill>
                  <a:schemeClr val="dk1"/>
                </a:solidFill>
                <a:latin typeface="Arial" panose="020B0604020202020204" pitchFamily="34" charset="0"/>
                <a:ea typeface="Tahoma"/>
                <a:cs typeface="Calibri" panose="020F0502020204030204" pitchFamily="34" charset="0"/>
                <a:sym typeface="Tahoma"/>
              </a:rPr>
              <a:t> 2</a:t>
            </a:r>
            <a:endParaRPr dirty="0"/>
          </a:p>
          <a:p>
            <a:pPr marL="609600" lvl="0" indent="-609600" algn="ctr" rtl="0">
              <a:spcBef>
                <a:spcPts val="640"/>
              </a:spcBef>
              <a:spcAft>
                <a:spcPts val="0"/>
              </a:spcAft>
              <a:buClr>
                <a:srgbClr val="888888"/>
              </a:buClr>
              <a:buSzPts val="3200"/>
              <a:buFont typeface="Noto Sans Symbols"/>
              <a:buNone/>
            </a:pPr>
            <a:endParaRPr dirty="0">
              <a:solidFill>
                <a:schemeClr val="dk1"/>
              </a:solidFill>
              <a:latin typeface="Arial" panose="020B0604020202020204" pitchFamily="34" charset="0"/>
              <a:ea typeface="Tahoma"/>
              <a:cs typeface="Calibri" panose="020F0502020204030204" pitchFamily="34" charset="0"/>
              <a:sym typeface="Tahoma"/>
            </a:endParaRPr>
          </a:p>
          <a:p>
            <a:pPr marL="609600" lvl="0" indent="-609600" algn="ctr" rtl="0">
              <a:spcBef>
                <a:spcPts val="640"/>
              </a:spcBef>
              <a:spcAft>
                <a:spcPts val="0"/>
              </a:spcAft>
              <a:buClr>
                <a:schemeClr val="dk1"/>
              </a:buClr>
              <a:buSzPts val="3200"/>
              <a:buFont typeface="Noto Sans Symbols"/>
              <a:buNone/>
            </a:pPr>
            <a:r>
              <a:rPr lang="en-US" dirty="0">
                <a:solidFill>
                  <a:schemeClr val="dk1"/>
                </a:solidFill>
                <a:latin typeface="Arial" panose="020B0604020202020204" pitchFamily="34" charset="0"/>
                <a:ea typeface="Tahoma"/>
                <a:cs typeface="Calibri" panose="020F0502020204030204" pitchFamily="34" charset="0"/>
                <a:sym typeface="Tahoma"/>
              </a:rPr>
              <a:t>					   </a:t>
            </a:r>
            <a:r>
              <a:rPr lang="en-US" b="1" dirty="0">
                <a:solidFill>
                  <a:schemeClr val="dk1"/>
                </a:solidFill>
                <a:latin typeface="Arial" panose="020B0604020202020204" pitchFamily="34" charset="0"/>
                <a:ea typeface="Tahoma"/>
                <a:cs typeface="Calibri" panose="020F0502020204030204" pitchFamily="34" charset="0"/>
                <a:sym typeface="Tahoma"/>
              </a:rPr>
              <a:t>3</a:t>
            </a:r>
            <a:r>
              <a:rPr lang="en-US" dirty="0">
                <a:solidFill>
                  <a:schemeClr val="dk1"/>
                </a:solidFill>
                <a:latin typeface="Arial" panose="020B0604020202020204" pitchFamily="34" charset="0"/>
                <a:ea typeface="Tahoma"/>
                <a:cs typeface="Calibri" panose="020F0502020204030204" pitchFamily="34" charset="0"/>
                <a:sym typeface="Tahoma"/>
              </a:rPr>
              <a:t>					</a:t>
            </a:r>
            <a:endParaRPr dirty="0"/>
          </a:p>
        </p:txBody>
      </p:sp>
      <p:cxnSp>
        <p:nvCxnSpPr>
          <p:cNvPr id="327" name="Google Shape;327;p28"/>
          <p:cNvCxnSpPr/>
          <p:nvPr/>
        </p:nvCxnSpPr>
        <p:spPr>
          <a:xfrm>
            <a:off x="4700631" y="4114800"/>
            <a:ext cx="0" cy="457200"/>
          </a:xfrm>
          <a:prstGeom prst="straightConnector1">
            <a:avLst/>
          </a:prstGeom>
          <a:noFill/>
          <a:ln w="9525" cap="flat" cmpd="sng">
            <a:solidFill>
              <a:schemeClr val="dk1"/>
            </a:solidFill>
            <a:prstDash val="solid"/>
            <a:round/>
            <a:headEnd type="none" w="med" len="med"/>
            <a:tailEnd type="triangle" w="med" len="med"/>
          </a:ln>
        </p:spPr>
      </p:cxnSp>
      <p:cxnSp>
        <p:nvCxnSpPr>
          <p:cNvPr id="328" name="Google Shape;328;p28"/>
          <p:cNvCxnSpPr>
            <a:cxnSpLocks/>
          </p:cNvCxnSpPr>
          <p:nvPr/>
        </p:nvCxnSpPr>
        <p:spPr>
          <a:xfrm>
            <a:off x="4700631" y="5194569"/>
            <a:ext cx="0" cy="509079"/>
          </a:xfrm>
          <a:prstGeom prst="straightConnector1">
            <a:avLst/>
          </a:prstGeom>
          <a:noFill/>
          <a:ln w="9525" cap="flat" cmpd="sng">
            <a:solidFill>
              <a:schemeClr val="dk1"/>
            </a:solidFill>
            <a:prstDash val="solid"/>
            <a:round/>
            <a:headEnd type="none" w="med" len="med"/>
            <a:tailEnd type="triangle" w="med" len="med"/>
          </a:ln>
        </p:spPr>
      </p:cxnSp>
      <p:sp>
        <p:nvSpPr>
          <p:cNvPr id="329" name="Google Shape;329;p28"/>
          <p:cNvSpPr txBox="1"/>
          <p:nvPr/>
        </p:nvSpPr>
        <p:spPr>
          <a:xfrm>
            <a:off x="533400" y="998989"/>
            <a:ext cx="8001000" cy="2308284"/>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2000"/>
              <a:buFont typeface="+mj-lt"/>
              <a:buAutoNum type="arabicPeriod"/>
            </a:pPr>
            <a:r>
              <a:rPr lang="en-US" sz="2400" b="0" dirty="0">
                <a:solidFill>
                  <a:schemeClr val="dk1"/>
                </a:solidFill>
                <a:latin typeface="Arial" panose="020B0604020202020204" pitchFamily="34" charset="0"/>
                <a:ea typeface="Tahoma"/>
                <a:cs typeface="Calibri" panose="020F0502020204030204" pitchFamily="34" charset="0"/>
                <a:sym typeface="Tahoma"/>
              </a:rPr>
              <a:t>Jim is an elderly man.</a:t>
            </a:r>
            <a:endParaRPr sz="1600" dirty="0"/>
          </a:p>
          <a:p>
            <a:pPr marL="457200" marR="0" lvl="0" indent="-457200" algn="l" rtl="0">
              <a:lnSpc>
                <a:spcPct val="150000"/>
              </a:lnSpc>
              <a:spcBef>
                <a:spcPts val="0"/>
              </a:spcBef>
              <a:spcAft>
                <a:spcPts val="0"/>
              </a:spcAft>
              <a:buClr>
                <a:schemeClr val="dk1"/>
              </a:buClr>
              <a:buSzPts val="2000"/>
              <a:buFont typeface="+mj-lt"/>
              <a:buAutoNum type="arabicPeriod"/>
            </a:pPr>
            <a:r>
              <a:rPr lang="en-US" sz="2400" b="0" u="sng" dirty="0">
                <a:solidFill>
                  <a:schemeClr val="dk1"/>
                </a:solidFill>
                <a:latin typeface="Arial" panose="020B0604020202020204" pitchFamily="34" charset="0"/>
                <a:ea typeface="Tahoma"/>
                <a:cs typeface="Calibri" panose="020F0502020204030204" pitchFamily="34" charset="0"/>
                <a:sym typeface="Tahoma"/>
              </a:rPr>
              <a:t>So</a:t>
            </a:r>
            <a:r>
              <a:rPr lang="en-US" sz="2400" b="0" dirty="0">
                <a:solidFill>
                  <a:schemeClr val="dk1"/>
                </a:solidFill>
                <a:latin typeface="Arial" panose="020B0604020202020204" pitchFamily="34" charset="0"/>
                <a:ea typeface="Tahoma"/>
                <a:cs typeface="Calibri" panose="020F0502020204030204" pitchFamily="34" charset="0"/>
                <a:sym typeface="Tahoma"/>
              </a:rPr>
              <a:t>, Jim probably doesn’t like hip-hop music.</a:t>
            </a:r>
            <a:endParaRPr sz="1600" dirty="0"/>
          </a:p>
          <a:p>
            <a:pPr marL="457200" marR="0" lvl="0" indent="-457200" algn="l" rtl="0">
              <a:lnSpc>
                <a:spcPct val="150000"/>
              </a:lnSpc>
              <a:spcBef>
                <a:spcPts val="0"/>
              </a:spcBef>
              <a:spcAft>
                <a:spcPts val="0"/>
              </a:spcAft>
              <a:buClr>
                <a:schemeClr val="dk1"/>
              </a:buClr>
              <a:buSzPts val="2000"/>
              <a:buFont typeface="+mj-lt"/>
              <a:buAutoNum type="arabicPeriod"/>
            </a:pPr>
            <a:r>
              <a:rPr lang="en-US" sz="2400" b="0" u="sng" dirty="0">
                <a:solidFill>
                  <a:schemeClr val="dk1"/>
                </a:solidFill>
                <a:latin typeface="Arial" panose="020B0604020202020204" pitchFamily="34" charset="0"/>
                <a:ea typeface="Tahoma"/>
                <a:cs typeface="Calibri" panose="020F0502020204030204" pitchFamily="34" charset="0"/>
                <a:sym typeface="Tahoma"/>
              </a:rPr>
              <a:t>So</a:t>
            </a:r>
            <a:r>
              <a:rPr lang="en-US" sz="2400" b="0" dirty="0">
                <a:solidFill>
                  <a:schemeClr val="dk1"/>
                </a:solidFill>
                <a:latin typeface="Arial" panose="020B0604020202020204" pitchFamily="34" charset="0"/>
                <a:ea typeface="Tahoma"/>
                <a:cs typeface="Calibri" panose="020F0502020204030204" pitchFamily="34" charset="0"/>
                <a:sym typeface="Tahoma"/>
              </a:rPr>
              <a:t>, Jim probably won’t be going to the underground music show tonight.</a:t>
            </a:r>
            <a:endParaRPr sz="1600"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9"/>
          <p:cNvSpPr txBox="1">
            <a:spLocks noGrp="1"/>
          </p:cNvSpPr>
          <p:nvPr>
            <p:ph type="subTitle" idx="1"/>
          </p:nvPr>
        </p:nvSpPr>
        <p:spPr>
          <a:xfrm>
            <a:off x="228600" y="1487361"/>
            <a:ext cx="8686800" cy="2286000"/>
          </a:xfrm>
          <a:prstGeom prst="rect">
            <a:avLst/>
          </a:prstGeom>
          <a:noFill/>
          <a:ln>
            <a:noFill/>
          </a:ln>
        </p:spPr>
        <p:txBody>
          <a:bodyPr spcFirstLastPara="1" wrap="square" lIns="91425" tIns="45700" rIns="91425" bIns="45700" anchor="t" anchorCtr="0">
            <a:normAutofit fontScale="47500" lnSpcReduction="20000"/>
          </a:bodyPr>
          <a:lstStyle/>
          <a:p>
            <a:pPr marL="0" lvl="0" indent="0" algn="ctr" rtl="0">
              <a:spcBef>
                <a:spcPts val="360"/>
              </a:spcBef>
              <a:spcAft>
                <a:spcPts val="0"/>
              </a:spcAft>
              <a:buClr>
                <a:srgbClr val="888888"/>
              </a:buClr>
              <a:buSzPts val="1800"/>
              <a:buFont typeface="Noto Sans Symbols"/>
              <a:buNone/>
            </a:pPr>
            <a:endParaRPr sz="1800" dirty="0">
              <a:latin typeface="Arial" panose="020B0604020202020204" pitchFamily="34" charset="0"/>
              <a:ea typeface="Tahoma"/>
              <a:cs typeface="Calibri" panose="020F0502020204030204" pitchFamily="34" charset="0"/>
              <a:sym typeface="Tahoma"/>
            </a:endParaRPr>
          </a:p>
          <a:p>
            <a:pPr marL="0" lvl="0" indent="0" algn="just" rtl="0">
              <a:lnSpc>
                <a:spcPct val="150000"/>
              </a:lnSpc>
              <a:spcBef>
                <a:spcPts val="360"/>
              </a:spcBef>
              <a:spcAft>
                <a:spcPts val="0"/>
              </a:spcAft>
              <a:buClr>
                <a:schemeClr val="dk1"/>
              </a:buClr>
              <a:buSzPts val="1800"/>
              <a:buFont typeface="Noto Sans Symbols"/>
              <a:buNone/>
            </a:pPr>
            <a:r>
              <a:rPr lang="en-US" sz="4400" dirty="0">
                <a:solidFill>
                  <a:schemeClr val="dk1"/>
                </a:solidFill>
                <a:latin typeface="Arial" panose="020B0604020202020204" pitchFamily="34" charset="0"/>
                <a:ea typeface="Tahoma"/>
                <a:cs typeface="Calibri" panose="020F0502020204030204" pitchFamily="34" charset="0"/>
                <a:sym typeface="Tahoma"/>
              </a:rPr>
              <a:t>Most IU students are BA majors, and  An is an IU student. Thus, An is probably a BA major. Therefore, An probably supports the contest for potential business leaders, because most BA majors support the contest for potential business leaders.</a:t>
            </a:r>
            <a:endParaRPr sz="6500" dirty="0"/>
          </a:p>
        </p:txBody>
      </p:sp>
      <p:sp>
        <p:nvSpPr>
          <p:cNvPr id="337" name="Google Shape;337;p29"/>
          <p:cNvSpPr txBox="1"/>
          <p:nvPr/>
        </p:nvSpPr>
        <p:spPr>
          <a:xfrm>
            <a:off x="235126" y="3963834"/>
            <a:ext cx="8343900" cy="240061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Font typeface="+mj-lt"/>
              <a:buAutoNum type="arabicPeriod"/>
            </a:pPr>
            <a:r>
              <a:rPr lang="en-US" sz="2000" b="0" dirty="0">
                <a:solidFill>
                  <a:schemeClr val="dk1"/>
                </a:solidFill>
                <a:latin typeface="Arial" panose="020B0604020202020204" pitchFamily="34" charset="0"/>
                <a:ea typeface="Tahoma"/>
                <a:cs typeface="Calibri" panose="020F0502020204030204" pitchFamily="34" charset="0"/>
                <a:sym typeface="Tahoma"/>
              </a:rPr>
              <a:t>Most IU students are BA majors</a:t>
            </a:r>
            <a:endParaRPr lang="en-US" sz="1600" dirty="0"/>
          </a:p>
          <a:p>
            <a:pPr marL="342900" marR="0" lvl="0" indent="-342900" algn="l" rtl="0">
              <a:lnSpc>
                <a:spcPct val="150000"/>
              </a:lnSpc>
              <a:spcBef>
                <a:spcPts val="0"/>
              </a:spcBef>
              <a:spcAft>
                <a:spcPts val="0"/>
              </a:spcAft>
              <a:buFont typeface="+mj-lt"/>
              <a:buAutoNum type="arabicPeriod"/>
            </a:pPr>
            <a:r>
              <a:rPr lang="en-US" sz="2000" b="0" dirty="0">
                <a:solidFill>
                  <a:schemeClr val="dk1"/>
                </a:solidFill>
                <a:latin typeface="Arial" panose="020B0604020202020204" pitchFamily="34" charset="0"/>
                <a:ea typeface="Tahoma"/>
                <a:cs typeface="Calibri" panose="020F0502020204030204" pitchFamily="34" charset="0"/>
                <a:sym typeface="Tahoma"/>
              </a:rPr>
              <a:t>An is an IU student</a:t>
            </a:r>
            <a:endParaRPr lang="en-US" sz="1600" dirty="0"/>
          </a:p>
          <a:p>
            <a:pPr marL="342900" marR="0" lvl="0" indent="-342900" algn="l" rtl="0">
              <a:lnSpc>
                <a:spcPct val="150000"/>
              </a:lnSpc>
              <a:spcBef>
                <a:spcPts val="0"/>
              </a:spcBef>
              <a:spcAft>
                <a:spcPts val="0"/>
              </a:spcAft>
              <a:buFont typeface="+mj-lt"/>
              <a:buAutoNum type="arabicPeriod"/>
            </a:pPr>
            <a:r>
              <a:rPr lang="en-US" sz="2000" b="0" dirty="0">
                <a:solidFill>
                  <a:schemeClr val="dk1"/>
                </a:solidFill>
                <a:latin typeface="Arial" panose="020B0604020202020204" pitchFamily="34" charset="0"/>
                <a:ea typeface="Tahoma"/>
                <a:cs typeface="Calibri" panose="020F0502020204030204" pitchFamily="34" charset="0"/>
                <a:sym typeface="Tahoma"/>
              </a:rPr>
              <a:t>An is probably a BA major</a:t>
            </a:r>
            <a:endParaRPr lang="en-US" sz="1600" dirty="0"/>
          </a:p>
          <a:p>
            <a:pPr marL="342900" marR="0" lvl="0" indent="-342900" algn="l" rtl="0">
              <a:lnSpc>
                <a:spcPct val="150000"/>
              </a:lnSpc>
              <a:spcBef>
                <a:spcPts val="0"/>
              </a:spcBef>
              <a:spcAft>
                <a:spcPts val="0"/>
              </a:spcAft>
              <a:buFont typeface="+mj-lt"/>
              <a:buAutoNum type="arabicPeriod"/>
            </a:pPr>
            <a:r>
              <a:rPr lang="en-US" sz="2000" b="0" dirty="0">
                <a:solidFill>
                  <a:schemeClr val="dk1"/>
                </a:solidFill>
                <a:latin typeface="Arial" panose="020B0604020202020204" pitchFamily="34" charset="0"/>
                <a:ea typeface="Tahoma"/>
                <a:cs typeface="Calibri" panose="020F0502020204030204" pitchFamily="34" charset="0"/>
                <a:sym typeface="Tahoma"/>
              </a:rPr>
              <a:t>An probably supports the contest for potential business leaders </a:t>
            </a:r>
            <a:endParaRPr lang="en-US" sz="1600" dirty="0"/>
          </a:p>
          <a:p>
            <a:pPr marL="342900" marR="0" lvl="0" indent="-342900" algn="l" rtl="0">
              <a:lnSpc>
                <a:spcPct val="150000"/>
              </a:lnSpc>
              <a:spcBef>
                <a:spcPts val="0"/>
              </a:spcBef>
              <a:spcAft>
                <a:spcPts val="0"/>
              </a:spcAft>
              <a:buFont typeface="+mj-lt"/>
              <a:buAutoNum type="arabicPeriod"/>
            </a:pPr>
            <a:r>
              <a:rPr lang="en-US" sz="2000" b="0" dirty="0">
                <a:solidFill>
                  <a:schemeClr val="dk1"/>
                </a:solidFill>
                <a:latin typeface="Arial" panose="020B0604020202020204" pitchFamily="34" charset="0"/>
                <a:ea typeface="Tahoma"/>
                <a:cs typeface="Calibri" panose="020F0502020204030204" pitchFamily="34" charset="0"/>
                <a:sym typeface="Tahoma"/>
              </a:rPr>
              <a:t>most BA majors support the contest for potential business leaders</a:t>
            </a:r>
            <a:endParaRPr lang="en-US" sz="1600" dirty="0"/>
          </a:p>
        </p:txBody>
      </p:sp>
      <p:sp>
        <p:nvSpPr>
          <p:cNvPr id="3" name="TextBox 2">
            <a:extLst>
              <a:ext uri="{FF2B5EF4-FFF2-40B4-BE49-F238E27FC236}">
                <a16:creationId xmlns:a16="http://schemas.microsoft.com/office/drawing/2014/main" id="{A202971D-C5B5-7D99-380F-AA62ECCCE5E6}"/>
              </a:ext>
            </a:extLst>
          </p:cNvPr>
          <p:cNvSpPr txBox="1"/>
          <p:nvPr/>
        </p:nvSpPr>
        <p:spPr>
          <a:xfrm>
            <a:off x="1916349" y="122265"/>
            <a:ext cx="6410528" cy="523220"/>
          </a:xfrm>
          <a:prstGeom prst="rect">
            <a:avLst/>
          </a:prstGeom>
          <a:noFill/>
        </p:spPr>
        <p:txBody>
          <a:bodyPr wrap="square">
            <a:spAutoFit/>
          </a:bodyPr>
          <a:lstStyle/>
          <a:p>
            <a:r>
              <a:rPr lang="en-US" sz="2800" b="1" dirty="0">
                <a:latin typeface="Arial" panose="020B0604020202020204" pitchFamily="34" charset="0"/>
                <a:ea typeface="Tahoma"/>
                <a:cs typeface="Calibri" panose="020F0502020204030204" pitchFamily="34" charset="0"/>
                <a:sym typeface="Tahoma"/>
              </a:rPr>
              <a:t>Other kinds of support (</a:t>
            </a:r>
            <a:r>
              <a:rPr lang="en-US" sz="2800" b="1" dirty="0" err="1">
                <a:latin typeface="Arial" panose="020B0604020202020204" pitchFamily="34" charset="0"/>
                <a:ea typeface="Tahoma"/>
                <a:cs typeface="Calibri" panose="020F0502020204030204" pitchFamily="34" charset="0"/>
                <a:sym typeface="Tahoma"/>
              </a:rPr>
              <a:t>cont</a:t>
            </a:r>
            <a:r>
              <a:rPr lang="en-US" sz="2800" b="1" dirty="0">
                <a:latin typeface="Arial" panose="020B0604020202020204" pitchFamily="34" charset="0"/>
                <a:ea typeface="Tahoma"/>
                <a:cs typeface="Calibri" panose="020F0502020204030204" pitchFamily="34" charset="0"/>
                <a:sym typeface="Tahoma"/>
              </a:rPr>
              <a:t>)</a:t>
            </a:r>
            <a:endParaRPr lang="en-US" sz="2800" dirty="0"/>
          </a:p>
        </p:txBody>
      </p:sp>
      <p:sp>
        <p:nvSpPr>
          <p:cNvPr id="4" name="TextBox 3">
            <a:extLst>
              <a:ext uri="{FF2B5EF4-FFF2-40B4-BE49-F238E27FC236}">
                <a16:creationId xmlns:a16="http://schemas.microsoft.com/office/drawing/2014/main" id="{A89E9C54-EE20-CB42-3B90-870ACC497F60}"/>
              </a:ext>
            </a:extLst>
          </p:cNvPr>
          <p:cNvSpPr txBox="1"/>
          <p:nvPr/>
        </p:nvSpPr>
        <p:spPr>
          <a:xfrm>
            <a:off x="2286000" y="989111"/>
            <a:ext cx="4572000" cy="461665"/>
          </a:xfrm>
          <a:prstGeom prst="rect">
            <a:avLst/>
          </a:prstGeom>
          <a:noFill/>
        </p:spPr>
        <p:txBody>
          <a:bodyPr wrap="square">
            <a:spAutoFit/>
          </a:bodyPr>
          <a:lstStyle/>
          <a:p>
            <a:pPr marL="0" lvl="0" indent="0" algn="ctr" rtl="0">
              <a:spcBef>
                <a:spcPts val="0"/>
              </a:spcBef>
              <a:spcAft>
                <a:spcPts val="0"/>
              </a:spcAft>
              <a:buClr>
                <a:schemeClr val="dk1"/>
              </a:buClr>
              <a:buSzPts val="3200"/>
              <a:buFont typeface="Noto Sans Symbols"/>
              <a:buNone/>
            </a:pPr>
            <a:r>
              <a:rPr lang="en-US" sz="2400" b="1" dirty="0">
                <a:solidFill>
                  <a:schemeClr val="dk1"/>
                </a:solidFill>
                <a:latin typeface="Arial" panose="020B0604020202020204" pitchFamily="34" charset="0"/>
                <a:ea typeface="Tahoma"/>
                <a:cs typeface="Calibri" panose="020F0502020204030204" pitchFamily="34" charset="0"/>
                <a:sym typeface="Tahoma"/>
              </a:rPr>
              <a:t>Example</a:t>
            </a:r>
            <a:endParaRPr lang="en-US" sz="2400"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Google Shape;343;p30"/>
          <p:cNvSpPr txBox="1">
            <a:spLocks noGrp="1"/>
          </p:cNvSpPr>
          <p:nvPr>
            <p:ph type="subTitle" idx="1"/>
          </p:nvPr>
        </p:nvSpPr>
        <p:spPr>
          <a:xfrm>
            <a:off x="228600" y="838201"/>
            <a:ext cx="8686800" cy="2286000"/>
          </a:xfrm>
          <a:prstGeom prst="rect">
            <a:avLst/>
          </a:prstGeom>
          <a:noFill/>
          <a:ln>
            <a:noFill/>
          </a:ln>
        </p:spPr>
        <p:txBody>
          <a:bodyPr spcFirstLastPara="1" wrap="square" lIns="91425" tIns="45700" rIns="91425" bIns="45700" anchor="t" anchorCtr="0">
            <a:normAutofit fontScale="92500"/>
          </a:bodyPr>
          <a:lstStyle/>
          <a:p>
            <a:pPr marL="0" lvl="0" indent="0" algn="ctr" rtl="0">
              <a:spcBef>
                <a:spcPts val="0"/>
              </a:spcBef>
              <a:spcAft>
                <a:spcPts val="0"/>
              </a:spcAft>
              <a:buClr>
                <a:schemeClr val="dk1"/>
              </a:buClr>
              <a:buSzPts val="3200"/>
              <a:buFont typeface="Noto Sans Symbols"/>
              <a:buNone/>
            </a:pPr>
            <a:r>
              <a:rPr lang="en-US" sz="2400" b="1" dirty="0">
                <a:solidFill>
                  <a:schemeClr val="dk1"/>
                </a:solidFill>
                <a:latin typeface="Arial" panose="020B0604020202020204" pitchFamily="34" charset="0"/>
                <a:ea typeface="Tahoma"/>
                <a:cs typeface="Calibri" panose="020F0502020204030204" pitchFamily="34" charset="0"/>
                <a:sym typeface="Tahoma"/>
              </a:rPr>
              <a:t>Example</a:t>
            </a:r>
            <a:endParaRPr sz="2400" dirty="0"/>
          </a:p>
          <a:p>
            <a:pPr marL="0" lvl="0" indent="0" algn="ctr" rtl="0">
              <a:spcBef>
                <a:spcPts val="360"/>
              </a:spcBef>
              <a:spcAft>
                <a:spcPts val="0"/>
              </a:spcAft>
              <a:buClr>
                <a:srgbClr val="888888"/>
              </a:buClr>
              <a:buSzPts val="1800"/>
              <a:buFont typeface="Noto Sans Symbols"/>
              <a:buNone/>
            </a:pPr>
            <a:endParaRPr sz="1800" dirty="0">
              <a:latin typeface="Arial" panose="020B0604020202020204" pitchFamily="34" charset="0"/>
              <a:ea typeface="Tahoma"/>
              <a:cs typeface="Calibri" panose="020F0502020204030204" pitchFamily="34" charset="0"/>
              <a:sym typeface="Tahoma"/>
            </a:endParaRPr>
          </a:p>
          <a:p>
            <a:pPr marL="0" lvl="0" indent="0" algn="just" rtl="0">
              <a:lnSpc>
                <a:spcPct val="150000"/>
              </a:lnSpc>
              <a:spcBef>
                <a:spcPts val="360"/>
              </a:spcBef>
              <a:spcAft>
                <a:spcPts val="0"/>
              </a:spcAft>
              <a:buClr>
                <a:schemeClr val="dk1"/>
              </a:buClr>
              <a:buSzPts val="1800"/>
              <a:buFont typeface="Noto Sans Symbols"/>
              <a:buNone/>
            </a:pPr>
            <a:r>
              <a:rPr lang="en-US" sz="1800" dirty="0">
                <a:solidFill>
                  <a:schemeClr val="dk1"/>
                </a:solidFill>
                <a:latin typeface="Arial" panose="020B0604020202020204" pitchFamily="34" charset="0"/>
                <a:ea typeface="Tahoma"/>
                <a:cs typeface="Calibri" panose="020F0502020204030204" pitchFamily="34" charset="0"/>
                <a:sym typeface="Tahoma"/>
              </a:rPr>
              <a:t>Most IU students are BA majors, and  An is an IU student. Thus, An is probably a BA major. Therefore, An probably supports the contest for potential business leaders, because most BA majors support the contest for potential business leaders.</a:t>
            </a:r>
            <a:endParaRPr dirty="0"/>
          </a:p>
        </p:txBody>
      </p:sp>
      <p:sp>
        <p:nvSpPr>
          <p:cNvPr id="345" name="Google Shape;345;p30"/>
          <p:cNvSpPr txBox="1"/>
          <p:nvPr/>
        </p:nvSpPr>
        <p:spPr>
          <a:xfrm>
            <a:off x="265981" y="3426125"/>
            <a:ext cx="5660257" cy="30007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Font typeface="+mj-lt"/>
              <a:buAutoNum type="arabicPeriod"/>
            </a:pPr>
            <a:r>
              <a:rPr lang="en-US" sz="1800" b="0" dirty="0">
                <a:solidFill>
                  <a:schemeClr val="dk1"/>
                </a:solidFill>
                <a:latin typeface="Arial" panose="020B0604020202020204" pitchFamily="34" charset="0"/>
                <a:ea typeface="Tahoma"/>
                <a:cs typeface="Calibri" panose="020F0502020204030204" pitchFamily="34" charset="0"/>
                <a:sym typeface="Tahoma"/>
              </a:rPr>
              <a:t>Most IU students are BA majors</a:t>
            </a:r>
            <a:endParaRPr dirty="0"/>
          </a:p>
          <a:p>
            <a:pPr marL="342900" marR="0" lvl="0" indent="-342900" algn="l" rtl="0">
              <a:lnSpc>
                <a:spcPct val="150000"/>
              </a:lnSpc>
              <a:spcBef>
                <a:spcPts val="0"/>
              </a:spcBef>
              <a:spcAft>
                <a:spcPts val="0"/>
              </a:spcAft>
              <a:buFont typeface="+mj-lt"/>
              <a:buAutoNum type="arabicPeriod"/>
            </a:pPr>
            <a:r>
              <a:rPr lang="en-US" sz="1800" b="0" dirty="0">
                <a:solidFill>
                  <a:schemeClr val="dk1"/>
                </a:solidFill>
                <a:latin typeface="Arial" panose="020B0604020202020204" pitchFamily="34" charset="0"/>
                <a:ea typeface="Tahoma"/>
                <a:cs typeface="Calibri" panose="020F0502020204030204" pitchFamily="34" charset="0"/>
                <a:sym typeface="Tahoma"/>
              </a:rPr>
              <a:t>An is an IU student</a:t>
            </a:r>
            <a:endParaRPr dirty="0"/>
          </a:p>
          <a:p>
            <a:pPr marL="342900" marR="0" lvl="0" indent="-342900" algn="l" rtl="0">
              <a:lnSpc>
                <a:spcPct val="150000"/>
              </a:lnSpc>
              <a:spcBef>
                <a:spcPts val="0"/>
              </a:spcBef>
              <a:spcAft>
                <a:spcPts val="0"/>
              </a:spcAft>
              <a:buFont typeface="+mj-lt"/>
              <a:buAutoNum type="arabicPeriod"/>
            </a:pPr>
            <a:r>
              <a:rPr lang="en-US" sz="1800" b="0" dirty="0">
                <a:solidFill>
                  <a:schemeClr val="dk1"/>
                </a:solidFill>
                <a:latin typeface="Arial" panose="020B0604020202020204" pitchFamily="34" charset="0"/>
                <a:ea typeface="Tahoma"/>
                <a:cs typeface="Calibri" panose="020F0502020204030204" pitchFamily="34" charset="0"/>
                <a:sym typeface="Tahoma"/>
              </a:rPr>
              <a:t>An is probably a BA major</a:t>
            </a:r>
            <a:endParaRPr dirty="0"/>
          </a:p>
          <a:p>
            <a:pPr marL="342900" marR="0" lvl="0" indent="-342900" algn="l" rtl="0">
              <a:lnSpc>
                <a:spcPct val="150000"/>
              </a:lnSpc>
              <a:spcBef>
                <a:spcPts val="0"/>
              </a:spcBef>
              <a:spcAft>
                <a:spcPts val="0"/>
              </a:spcAft>
              <a:buFont typeface="+mj-lt"/>
              <a:buAutoNum type="arabicPeriod"/>
            </a:pPr>
            <a:r>
              <a:rPr lang="en-US" sz="1800" b="0" dirty="0">
                <a:solidFill>
                  <a:schemeClr val="dk1"/>
                </a:solidFill>
                <a:latin typeface="Arial" panose="020B0604020202020204" pitchFamily="34" charset="0"/>
                <a:ea typeface="Tahoma"/>
                <a:cs typeface="Calibri" panose="020F0502020204030204" pitchFamily="34" charset="0"/>
                <a:sym typeface="Tahoma"/>
              </a:rPr>
              <a:t>An probably supports the contest for potential business leaders </a:t>
            </a:r>
            <a:endParaRPr dirty="0"/>
          </a:p>
          <a:p>
            <a:pPr marL="342900" marR="0" lvl="0" indent="-342900" algn="l" rtl="0">
              <a:lnSpc>
                <a:spcPct val="150000"/>
              </a:lnSpc>
              <a:spcBef>
                <a:spcPts val="0"/>
              </a:spcBef>
              <a:spcAft>
                <a:spcPts val="0"/>
              </a:spcAft>
              <a:buFont typeface="+mj-lt"/>
              <a:buAutoNum type="arabicPeriod"/>
            </a:pPr>
            <a:r>
              <a:rPr lang="en-US" sz="1800" b="0" dirty="0">
                <a:solidFill>
                  <a:schemeClr val="dk1"/>
                </a:solidFill>
                <a:latin typeface="Arial" panose="020B0604020202020204" pitchFamily="34" charset="0"/>
                <a:ea typeface="Tahoma"/>
                <a:cs typeface="Calibri" panose="020F0502020204030204" pitchFamily="34" charset="0"/>
                <a:sym typeface="Tahoma"/>
              </a:rPr>
              <a:t>most BA majors support the contest for potential business leaders</a:t>
            </a:r>
            <a:endParaRPr dirty="0"/>
          </a:p>
        </p:txBody>
      </p:sp>
      <p:pic>
        <p:nvPicPr>
          <p:cNvPr id="2050" name="Picture 2">
            <a:extLst>
              <a:ext uri="{FF2B5EF4-FFF2-40B4-BE49-F238E27FC236}">
                <a16:creationId xmlns:a16="http://schemas.microsoft.com/office/drawing/2014/main" id="{4C1643A6-C509-B580-0B32-EF711D047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5043" y="3733800"/>
            <a:ext cx="2585148" cy="1831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7962D9-09C1-E21B-B8E4-25C6D8219780}"/>
              </a:ext>
            </a:extLst>
          </p:cNvPr>
          <p:cNvSpPr txBox="1"/>
          <p:nvPr/>
        </p:nvSpPr>
        <p:spPr>
          <a:xfrm>
            <a:off x="1916349" y="122265"/>
            <a:ext cx="6410528" cy="523220"/>
          </a:xfrm>
          <a:prstGeom prst="rect">
            <a:avLst/>
          </a:prstGeom>
          <a:noFill/>
        </p:spPr>
        <p:txBody>
          <a:bodyPr wrap="square">
            <a:spAutoFit/>
          </a:bodyPr>
          <a:lstStyle/>
          <a:p>
            <a:r>
              <a:rPr lang="en-US" sz="2800" b="1" dirty="0">
                <a:latin typeface="Arial" panose="020B0604020202020204" pitchFamily="34" charset="0"/>
                <a:ea typeface="Tahoma"/>
                <a:cs typeface="Calibri" panose="020F0502020204030204" pitchFamily="34" charset="0"/>
                <a:sym typeface="Tahoma"/>
              </a:rPr>
              <a:t>Other kinds of support (</a:t>
            </a:r>
            <a:r>
              <a:rPr lang="en-US" sz="2800" b="1" dirty="0" err="1">
                <a:latin typeface="Arial" panose="020B0604020202020204" pitchFamily="34" charset="0"/>
                <a:ea typeface="Tahoma"/>
                <a:cs typeface="Calibri" panose="020F0502020204030204" pitchFamily="34" charset="0"/>
                <a:sym typeface="Tahoma"/>
              </a:rPr>
              <a:t>cont</a:t>
            </a:r>
            <a:r>
              <a:rPr lang="en-US" sz="2800" b="1" dirty="0">
                <a:latin typeface="Arial" panose="020B0604020202020204" pitchFamily="34" charset="0"/>
                <a:ea typeface="Tahoma"/>
                <a:cs typeface="Calibri" panose="020F0502020204030204" pitchFamily="34" charset="0"/>
                <a:sym typeface="Tahoma"/>
              </a:rPr>
              <a:t>)</a:t>
            </a:r>
            <a:endParaRPr lang="en-US" sz="2800" dirty="0"/>
          </a:p>
        </p:txBody>
      </p: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1"/>
          <p:cNvSpPr txBox="1">
            <a:spLocks noGrp="1"/>
          </p:cNvSpPr>
          <p:nvPr>
            <p:ph type="subTitle" idx="1"/>
          </p:nvPr>
        </p:nvSpPr>
        <p:spPr>
          <a:xfrm>
            <a:off x="190500" y="762001"/>
            <a:ext cx="8763000" cy="2514600"/>
          </a:xfrm>
          <a:prstGeom prst="rect">
            <a:avLst/>
          </a:prstGeom>
          <a:noFill/>
          <a:ln>
            <a:noFill/>
          </a:ln>
        </p:spPr>
        <p:txBody>
          <a:bodyPr spcFirstLastPara="1" wrap="square" lIns="91425" tIns="45700" rIns="91425" bIns="45700" anchor="t" anchorCtr="0">
            <a:normAutofit/>
          </a:bodyPr>
          <a:lstStyle/>
          <a:p>
            <a:pPr marL="0" lvl="0" indent="0" algn="l" rtl="0">
              <a:lnSpc>
                <a:spcPct val="160000"/>
              </a:lnSpc>
              <a:spcBef>
                <a:spcPts val="0"/>
              </a:spcBef>
              <a:spcAft>
                <a:spcPts val="0"/>
              </a:spcAft>
              <a:buClr>
                <a:schemeClr val="dk1"/>
              </a:buClr>
              <a:buSzPts val="1600"/>
              <a:buFont typeface="Noto Sans Symbols"/>
              <a:buNone/>
            </a:pPr>
            <a:r>
              <a:rPr lang="en-US" sz="1600" dirty="0">
                <a:solidFill>
                  <a:schemeClr val="dk1"/>
                </a:solidFill>
                <a:latin typeface="Arial" panose="020B0604020202020204" pitchFamily="34" charset="0"/>
                <a:ea typeface="Tahoma"/>
                <a:cs typeface="Calibri" panose="020F0502020204030204" pitchFamily="34" charset="0"/>
                <a:sym typeface="Tahoma"/>
              </a:rPr>
              <a:t>Cheating is wrong.</a:t>
            </a:r>
            <a:r>
              <a:rPr lang="en-US" sz="1600" b="1" dirty="0">
                <a:solidFill>
                  <a:schemeClr val="dk1"/>
                </a:solidFill>
                <a:latin typeface="Arial" panose="020B0604020202020204" pitchFamily="34" charset="0"/>
                <a:ea typeface="Tahoma"/>
                <a:cs typeface="Calibri" panose="020F0502020204030204" pitchFamily="34" charset="0"/>
                <a:sym typeface="Tahoma"/>
              </a:rPr>
              <a:t> First, </a:t>
            </a:r>
            <a:r>
              <a:rPr lang="en-US" sz="1600" dirty="0">
                <a:solidFill>
                  <a:schemeClr val="dk1"/>
                </a:solidFill>
                <a:latin typeface="Arial" panose="020B0604020202020204" pitchFamily="34" charset="0"/>
                <a:ea typeface="Tahoma"/>
                <a:cs typeface="Calibri" panose="020F0502020204030204" pitchFamily="34" charset="0"/>
                <a:sym typeface="Tahoma"/>
              </a:rPr>
              <a:t>it will lower your self-respect, because you can never be proud of anything you got by cheating</a:t>
            </a:r>
            <a:r>
              <a:rPr lang="en-US" sz="1600" b="1" dirty="0">
                <a:solidFill>
                  <a:schemeClr val="dk1"/>
                </a:solidFill>
                <a:latin typeface="Arial" panose="020B0604020202020204" pitchFamily="34" charset="0"/>
                <a:ea typeface="Tahoma"/>
                <a:cs typeface="Calibri" panose="020F0502020204030204" pitchFamily="34" charset="0"/>
                <a:sym typeface="Tahoma"/>
              </a:rPr>
              <a:t>. Second</a:t>
            </a:r>
            <a:r>
              <a:rPr lang="en-US" sz="1600" dirty="0">
                <a:solidFill>
                  <a:schemeClr val="dk1"/>
                </a:solidFill>
                <a:latin typeface="Arial" panose="020B0604020202020204" pitchFamily="34" charset="0"/>
                <a:ea typeface="Tahoma"/>
                <a:cs typeface="Calibri" panose="020F0502020204030204" pitchFamily="34" charset="0"/>
                <a:sym typeface="Tahoma"/>
              </a:rPr>
              <a:t>, cheating is a lie because it deceives other people into thinking you know more than you do. </a:t>
            </a:r>
            <a:r>
              <a:rPr lang="en-US" sz="1600" b="1" dirty="0">
                <a:solidFill>
                  <a:schemeClr val="dk1"/>
                </a:solidFill>
                <a:latin typeface="Arial" panose="020B0604020202020204" pitchFamily="34" charset="0"/>
                <a:ea typeface="Tahoma"/>
                <a:cs typeface="Calibri" panose="020F0502020204030204" pitchFamily="34" charset="0"/>
                <a:sym typeface="Tahoma"/>
              </a:rPr>
              <a:t>Third,</a:t>
            </a:r>
            <a:r>
              <a:rPr lang="en-US" sz="1600" dirty="0">
                <a:solidFill>
                  <a:schemeClr val="dk1"/>
                </a:solidFill>
                <a:latin typeface="Arial" panose="020B0604020202020204" pitchFamily="34" charset="0"/>
                <a:ea typeface="Tahoma"/>
                <a:cs typeface="Calibri" panose="020F0502020204030204" pitchFamily="34" charset="0"/>
                <a:sym typeface="Tahoma"/>
              </a:rPr>
              <a:t> cheating violates the teacher’s trust that you will do your own work. </a:t>
            </a:r>
            <a:r>
              <a:rPr lang="en-US" sz="1600" b="1" dirty="0">
                <a:solidFill>
                  <a:schemeClr val="dk1"/>
                </a:solidFill>
                <a:latin typeface="Arial" panose="020B0604020202020204" pitchFamily="34" charset="0"/>
                <a:ea typeface="Tahoma"/>
                <a:cs typeface="Calibri" panose="020F0502020204030204" pitchFamily="34" charset="0"/>
                <a:sym typeface="Tahoma"/>
              </a:rPr>
              <a:t>Fourth,</a:t>
            </a:r>
            <a:r>
              <a:rPr lang="en-US" sz="1600" dirty="0">
                <a:solidFill>
                  <a:schemeClr val="dk1"/>
                </a:solidFill>
                <a:latin typeface="Arial" panose="020B0604020202020204" pitchFamily="34" charset="0"/>
                <a:ea typeface="Tahoma"/>
                <a:cs typeface="Calibri" panose="020F0502020204030204" pitchFamily="34" charset="0"/>
                <a:sym typeface="Tahoma"/>
              </a:rPr>
              <a:t> cheating is unfair to all the people  who aren’t cheating</a:t>
            </a:r>
            <a:r>
              <a:rPr lang="en-US" sz="1600" b="1" dirty="0">
                <a:solidFill>
                  <a:schemeClr val="dk1"/>
                </a:solidFill>
                <a:latin typeface="Arial" panose="020B0604020202020204" pitchFamily="34" charset="0"/>
                <a:ea typeface="Tahoma"/>
                <a:cs typeface="Calibri" panose="020F0502020204030204" pitchFamily="34" charset="0"/>
                <a:sym typeface="Tahoma"/>
              </a:rPr>
              <a:t>. Finally, </a:t>
            </a:r>
            <a:r>
              <a:rPr lang="en-US" sz="1600" dirty="0">
                <a:solidFill>
                  <a:schemeClr val="dk1"/>
                </a:solidFill>
                <a:latin typeface="Arial" panose="020B0604020202020204" pitchFamily="34" charset="0"/>
                <a:ea typeface="Tahoma"/>
                <a:cs typeface="Calibri" panose="020F0502020204030204" pitchFamily="34" charset="0"/>
                <a:sym typeface="Tahoma"/>
              </a:rPr>
              <a:t>if you cheat in school now, you’ll find it easier to cheat in other situations later in life – perhaps even in your closest personal relationships.</a:t>
            </a:r>
            <a:endParaRPr dirty="0"/>
          </a:p>
        </p:txBody>
      </p:sp>
      <p:sp>
        <p:nvSpPr>
          <p:cNvPr id="353" name="Google Shape;353;p31"/>
          <p:cNvSpPr txBox="1"/>
          <p:nvPr/>
        </p:nvSpPr>
        <p:spPr>
          <a:xfrm>
            <a:off x="304800" y="3276601"/>
            <a:ext cx="8382000" cy="341627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1600"/>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cheating is wrong </a:t>
            </a:r>
            <a:endParaRPr dirty="0"/>
          </a:p>
          <a:p>
            <a:pPr marL="342900" marR="0" lvl="0" indent="-342900" algn="l" rtl="0">
              <a:lnSpc>
                <a:spcPct val="150000"/>
              </a:lnSpc>
              <a:spcBef>
                <a:spcPts val="0"/>
              </a:spcBef>
              <a:spcAft>
                <a:spcPts val="0"/>
              </a:spcAft>
              <a:buClr>
                <a:schemeClr val="dk1"/>
              </a:buClr>
              <a:buSzPts val="1600"/>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it will lower your self-respect </a:t>
            </a:r>
            <a:endParaRPr dirty="0"/>
          </a:p>
          <a:p>
            <a:pPr marL="342900" marR="0" lvl="0" indent="-342900" algn="l" rtl="0">
              <a:lnSpc>
                <a:spcPct val="150000"/>
              </a:lnSpc>
              <a:spcBef>
                <a:spcPts val="0"/>
              </a:spcBef>
              <a:spcAft>
                <a:spcPts val="0"/>
              </a:spcAft>
              <a:buClr>
                <a:schemeClr val="dk1"/>
              </a:buClr>
              <a:buSzPts val="1600"/>
              <a:buFont typeface="+mj-lt"/>
              <a:buAutoNum type="arabicPeriod"/>
            </a:pPr>
            <a:r>
              <a:rPr lang="en-US" sz="1600" b="0" i="1" u="sng" dirty="0">
                <a:solidFill>
                  <a:schemeClr val="dk1"/>
                </a:solidFill>
                <a:latin typeface="Arial" panose="020B0604020202020204" pitchFamily="34" charset="0"/>
                <a:ea typeface="Tahoma"/>
                <a:cs typeface="Calibri" panose="020F0502020204030204" pitchFamily="34" charset="0"/>
                <a:sym typeface="Tahoma"/>
              </a:rPr>
              <a:t>because</a:t>
            </a:r>
            <a:r>
              <a:rPr lang="en-US" sz="1600" b="0" dirty="0">
                <a:solidFill>
                  <a:schemeClr val="dk1"/>
                </a:solidFill>
                <a:latin typeface="Arial" panose="020B0604020202020204" pitchFamily="34" charset="0"/>
                <a:ea typeface="Tahoma"/>
                <a:cs typeface="Calibri" panose="020F0502020204030204" pitchFamily="34" charset="0"/>
                <a:sym typeface="Tahoma"/>
              </a:rPr>
              <a:t> you can never be proud of anything you got by cheating</a:t>
            </a:r>
            <a:endParaRPr dirty="0"/>
          </a:p>
          <a:p>
            <a:pPr marL="342900" marR="0" lvl="0" indent="-342900" algn="l" rtl="0">
              <a:lnSpc>
                <a:spcPct val="150000"/>
              </a:lnSpc>
              <a:spcBef>
                <a:spcPts val="0"/>
              </a:spcBef>
              <a:spcAft>
                <a:spcPts val="0"/>
              </a:spcAft>
              <a:buClr>
                <a:schemeClr val="dk1"/>
              </a:buClr>
              <a:buSzPts val="1600"/>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cheating is a lie </a:t>
            </a:r>
            <a:endParaRPr dirty="0"/>
          </a:p>
          <a:p>
            <a:pPr marL="342900" marR="0" lvl="0" indent="-342900" algn="l" rtl="0">
              <a:lnSpc>
                <a:spcPct val="150000"/>
              </a:lnSpc>
              <a:spcBef>
                <a:spcPts val="0"/>
              </a:spcBef>
              <a:spcAft>
                <a:spcPts val="0"/>
              </a:spcAft>
              <a:buClr>
                <a:schemeClr val="dk1"/>
              </a:buClr>
              <a:buSzPts val="1600"/>
              <a:buFont typeface="+mj-lt"/>
              <a:buAutoNum type="arabicPeriod"/>
            </a:pPr>
            <a:r>
              <a:rPr lang="en-US" sz="1600" b="0" i="1" u="sng" dirty="0">
                <a:solidFill>
                  <a:schemeClr val="dk1"/>
                </a:solidFill>
                <a:latin typeface="Arial" panose="020B0604020202020204" pitchFamily="34" charset="0"/>
                <a:ea typeface="Tahoma"/>
                <a:cs typeface="Calibri" panose="020F0502020204030204" pitchFamily="34" charset="0"/>
                <a:sym typeface="Tahoma"/>
              </a:rPr>
              <a:t>because</a:t>
            </a:r>
            <a:r>
              <a:rPr lang="en-US" sz="1600" b="0" dirty="0">
                <a:solidFill>
                  <a:schemeClr val="dk1"/>
                </a:solidFill>
                <a:latin typeface="Arial" panose="020B0604020202020204" pitchFamily="34" charset="0"/>
                <a:ea typeface="Tahoma"/>
                <a:cs typeface="Calibri" panose="020F0502020204030204" pitchFamily="34" charset="0"/>
                <a:sym typeface="Tahoma"/>
              </a:rPr>
              <a:t> it deceives other people into thinking you know more than you do </a:t>
            </a:r>
            <a:endParaRPr dirty="0"/>
          </a:p>
          <a:p>
            <a:pPr marL="342900" marR="0" lvl="0" indent="-342900" algn="l" rtl="0">
              <a:lnSpc>
                <a:spcPct val="150000"/>
              </a:lnSpc>
              <a:spcBef>
                <a:spcPts val="0"/>
              </a:spcBef>
              <a:spcAft>
                <a:spcPts val="0"/>
              </a:spcAft>
              <a:buClr>
                <a:schemeClr val="dk1"/>
              </a:buClr>
              <a:buSzPts val="1600"/>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cheating violates the teacher’s trust that you will do your own work</a:t>
            </a:r>
            <a:endParaRPr dirty="0"/>
          </a:p>
          <a:p>
            <a:pPr marL="342900" marR="0" lvl="0" indent="-342900" algn="l" rtl="0">
              <a:lnSpc>
                <a:spcPct val="150000"/>
              </a:lnSpc>
              <a:spcBef>
                <a:spcPts val="0"/>
              </a:spcBef>
              <a:spcAft>
                <a:spcPts val="0"/>
              </a:spcAft>
              <a:buClr>
                <a:schemeClr val="dk1"/>
              </a:buClr>
              <a:buSzPts val="1600"/>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cheating is unfair to all the people  who aren’t cheating </a:t>
            </a:r>
            <a:endParaRPr dirty="0"/>
          </a:p>
          <a:p>
            <a:pPr marL="342900" marR="0" lvl="0" indent="-342900" algn="l" rtl="0">
              <a:lnSpc>
                <a:spcPct val="150000"/>
              </a:lnSpc>
              <a:spcBef>
                <a:spcPts val="0"/>
              </a:spcBef>
              <a:spcAft>
                <a:spcPts val="0"/>
              </a:spcAft>
              <a:buClr>
                <a:schemeClr val="dk1"/>
              </a:buClr>
              <a:buSzPts val="1600"/>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if you cheat in school now, you’ll find it easier to cheat in other situations later in life – perhaps even in your closest personal relationships</a:t>
            </a:r>
            <a:endParaRPr dirty="0"/>
          </a:p>
        </p:txBody>
      </p:sp>
      <p:sp>
        <p:nvSpPr>
          <p:cNvPr id="2" name="TextBox 1">
            <a:extLst>
              <a:ext uri="{FF2B5EF4-FFF2-40B4-BE49-F238E27FC236}">
                <a16:creationId xmlns:a16="http://schemas.microsoft.com/office/drawing/2014/main" id="{04E352A2-E3D0-5B5B-83DE-5ADDE5FD6AC8}"/>
              </a:ext>
            </a:extLst>
          </p:cNvPr>
          <p:cNvSpPr txBox="1"/>
          <p:nvPr/>
        </p:nvSpPr>
        <p:spPr>
          <a:xfrm>
            <a:off x="1916349" y="122265"/>
            <a:ext cx="6410528" cy="523220"/>
          </a:xfrm>
          <a:prstGeom prst="rect">
            <a:avLst/>
          </a:prstGeom>
          <a:noFill/>
        </p:spPr>
        <p:txBody>
          <a:bodyPr wrap="square">
            <a:spAutoFit/>
          </a:bodyPr>
          <a:lstStyle/>
          <a:p>
            <a:r>
              <a:rPr lang="en-US" sz="2800" b="1" dirty="0">
                <a:latin typeface="Arial" panose="020B0604020202020204" pitchFamily="34" charset="0"/>
                <a:ea typeface="Tahoma"/>
                <a:cs typeface="Calibri" panose="020F0502020204030204" pitchFamily="34" charset="0"/>
                <a:sym typeface="Tahoma"/>
              </a:rPr>
              <a:t>Other kinds of support (</a:t>
            </a:r>
            <a:r>
              <a:rPr lang="en-US" sz="2800" b="1" dirty="0" err="1">
                <a:latin typeface="Arial" panose="020B0604020202020204" pitchFamily="34" charset="0"/>
                <a:ea typeface="Tahoma"/>
                <a:cs typeface="Calibri" panose="020F0502020204030204" pitchFamily="34" charset="0"/>
                <a:sym typeface="Tahoma"/>
              </a:rPr>
              <a:t>cont</a:t>
            </a:r>
            <a:r>
              <a:rPr lang="en-US" sz="2800" b="1" dirty="0">
                <a:latin typeface="Arial" panose="020B0604020202020204" pitchFamily="34" charset="0"/>
                <a:ea typeface="Tahoma"/>
                <a:cs typeface="Calibri" panose="020F0502020204030204" pitchFamily="34" charset="0"/>
                <a:sym typeface="Tahoma"/>
              </a:rPr>
              <a:t>)</a:t>
            </a:r>
            <a:endParaRPr lang="en-US" sz="2800"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2"/>
          <p:cNvSpPr txBox="1"/>
          <p:nvPr/>
        </p:nvSpPr>
        <p:spPr>
          <a:xfrm>
            <a:off x="762000" y="25400"/>
            <a:ext cx="7543800" cy="812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800"/>
              <a:buFont typeface="Arial"/>
              <a:buNone/>
            </a:pPr>
            <a:r>
              <a:rPr lang="en-US" sz="2800" b="1" dirty="0">
                <a:solidFill>
                  <a:schemeClr val="dk1"/>
                </a:solidFill>
                <a:latin typeface="Arial" panose="020B0604020202020204" pitchFamily="34" charset="0"/>
                <a:ea typeface="Tahoma"/>
                <a:cs typeface="Calibri" panose="020F0502020204030204" pitchFamily="34" charset="0"/>
                <a:sym typeface="Tahoma"/>
              </a:rPr>
              <a:t>Other Kinds of  Support</a:t>
            </a:r>
            <a:endParaRPr dirty="0"/>
          </a:p>
        </p:txBody>
      </p:sp>
      <p:sp>
        <p:nvSpPr>
          <p:cNvPr id="361" name="Google Shape;361;p32"/>
          <p:cNvSpPr txBox="1"/>
          <p:nvPr/>
        </p:nvSpPr>
        <p:spPr>
          <a:xfrm>
            <a:off x="228600" y="819509"/>
            <a:ext cx="8382000" cy="341627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1) cheating is wrong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2) it will lower your self-respect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3) </a:t>
            </a:r>
            <a:r>
              <a:rPr lang="en-US" sz="1600" b="0" i="1" u="sng" dirty="0">
                <a:solidFill>
                  <a:schemeClr val="dk1"/>
                </a:solidFill>
                <a:latin typeface="Arial" panose="020B0604020202020204" pitchFamily="34" charset="0"/>
                <a:ea typeface="Tahoma"/>
                <a:cs typeface="Calibri" panose="020F0502020204030204" pitchFamily="34" charset="0"/>
                <a:sym typeface="Tahoma"/>
              </a:rPr>
              <a:t>because</a:t>
            </a:r>
            <a:r>
              <a:rPr lang="en-US" sz="1600" b="0" dirty="0">
                <a:solidFill>
                  <a:schemeClr val="dk1"/>
                </a:solidFill>
                <a:latin typeface="Arial" panose="020B0604020202020204" pitchFamily="34" charset="0"/>
                <a:ea typeface="Tahoma"/>
                <a:cs typeface="Calibri" panose="020F0502020204030204" pitchFamily="34" charset="0"/>
                <a:sym typeface="Tahoma"/>
              </a:rPr>
              <a:t> you can never be proud of anything you got by cheating</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4) cheating is a lie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5) </a:t>
            </a:r>
            <a:r>
              <a:rPr lang="en-US" sz="1600" b="0" i="1" u="sng" dirty="0">
                <a:solidFill>
                  <a:schemeClr val="dk1"/>
                </a:solidFill>
                <a:latin typeface="Arial" panose="020B0604020202020204" pitchFamily="34" charset="0"/>
                <a:ea typeface="Tahoma"/>
                <a:cs typeface="Calibri" panose="020F0502020204030204" pitchFamily="34" charset="0"/>
                <a:sym typeface="Tahoma"/>
              </a:rPr>
              <a:t>because</a:t>
            </a:r>
            <a:r>
              <a:rPr lang="en-US" sz="1600" b="0" dirty="0">
                <a:solidFill>
                  <a:schemeClr val="dk1"/>
                </a:solidFill>
                <a:latin typeface="Arial" panose="020B0604020202020204" pitchFamily="34" charset="0"/>
                <a:ea typeface="Tahoma"/>
                <a:cs typeface="Calibri" panose="020F0502020204030204" pitchFamily="34" charset="0"/>
                <a:sym typeface="Tahoma"/>
              </a:rPr>
              <a:t> it deceives other people into thinking you know more than you do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6) cheating violates the teacher’s trust that you will do your own work</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7) cheating is unfair to all the people  who aren’t cheating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8) if you cheat in school now, you’ll find it easier to cheat in other situations later in life – perhaps even in your closest personal relationships</a:t>
            </a:r>
            <a:endParaRPr dirty="0"/>
          </a:p>
        </p:txBody>
      </p:sp>
    </p:spTree>
    <p:extLst>
      <p:ext uri="{BB962C8B-B14F-4D97-AF65-F5344CB8AC3E}">
        <p14:creationId xmlns:p14="http://schemas.microsoft.com/office/powerpoint/2010/main" val="2693686805"/>
      </p:ext>
    </p:extLst>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2"/>
          <p:cNvSpPr txBox="1"/>
          <p:nvPr/>
        </p:nvSpPr>
        <p:spPr>
          <a:xfrm>
            <a:off x="762000" y="25400"/>
            <a:ext cx="7543800" cy="812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800"/>
              <a:buFont typeface="Arial"/>
              <a:buNone/>
            </a:pPr>
            <a:r>
              <a:rPr lang="en-US" sz="2800" b="1" dirty="0">
                <a:solidFill>
                  <a:schemeClr val="dk1"/>
                </a:solidFill>
                <a:latin typeface="Arial" panose="020B0604020202020204" pitchFamily="34" charset="0"/>
                <a:ea typeface="Tahoma"/>
                <a:cs typeface="Calibri" panose="020F0502020204030204" pitchFamily="34" charset="0"/>
                <a:sym typeface="Tahoma"/>
              </a:rPr>
              <a:t>Other Kinds of  Support</a:t>
            </a:r>
            <a:endParaRPr dirty="0"/>
          </a:p>
        </p:txBody>
      </p:sp>
      <p:sp>
        <p:nvSpPr>
          <p:cNvPr id="361" name="Google Shape;361;p32"/>
          <p:cNvSpPr txBox="1"/>
          <p:nvPr/>
        </p:nvSpPr>
        <p:spPr>
          <a:xfrm>
            <a:off x="228600" y="819509"/>
            <a:ext cx="8382000" cy="341627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1) cheating is wrong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2) it will lower your self-respect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3) </a:t>
            </a:r>
            <a:r>
              <a:rPr lang="en-US" sz="1600" b="0" i="1" u="sng" dirty="0">
                <a:solidFill>
                  <a:schemeClr val="dk1"/>
                </a:solidFill>
                <a:latin typeface="Arial" panose="020B0604020202020204" pitchFamily="34" charset="0"/>
                <a:ea typeface="Tahoma"/>
                <a:cs typeface="Calibri" panose="020F0502020204030204" pitchFamily="34" charset="0"/>
                <a:sym typeface="Tahoma"/>
              </a:rPr>
              <a:t>because</a:t>
            </a:r>
            <a:r>
              <a:rPr lang="en-US" sz="1600" b="0" dirty="0">
                <a:solidFill>
                  <a:schemeClr val="dk1"/>
                </a:solidFill>
                <a:latin typeface="Arial" panose="020B0604020202020204" pitchFamily="34" charset="0"/>
                <a:ea typeface="Tahoma"/>
                <a:cs typeface="Calibri" panose="020F0502020204030204" pitchFamily="34" charset="0"/>
                <a:sym typeface="Tahoma"/>
              </a:rPr>
              <a:t> you can never be proud of anything you got by cheating</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4) cheating is a lie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5) </a:t>
            </a:r>
            <a:r>
              <a:rPr lang="en-US" sz="1600" b="0" i="1" u="sng" dirty="0">
                <a:solidFill>
                  <a:schemeClr val="dk1"/>
                </a:solidFill>
                <a:latin typeface="Arial" panose="020B0604020202020204" pitchFamily="34" charset="0"/>
                <a:ea typeface="Tahoma"/>
                <a:cs typeface="Calibri" panose="020F0502020204030204" pitchFamily="34" charset="0"/>
                <a:sym typeface="Tahoma"/>
              </a:rPr>
              <a:t>because</a:t>
            </a:r>
            <a:r>
              <a:rPr lang="en-US" sz="1600" b="0" dirty="0">
                <a:solidFill>
                  <a:schemeClr val="dk1"/>
                </a:solidFill>
                <a:latin typeface="Arial" panose="020B0604020202020204" pitchFamily="34" charset="0"/>
                <a:ea typeface="Tahoma"/>
                <a:cs typeface="Calibri" panose="020F0502020204030204" pitchFamily="34" charset="0"/>
                <a:sym typeface="Tahoma"/>
              </a:rPr>
              <a:t> it deceives other people into thinking you know more than you do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6) cheating violates the teacher’s trust that you will do your own work</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7) cheating is unfair to all the people  who aren’t cheating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Arial" panose="020B0604020202020204" pitchFamily="34" charset="0"/>
                <a:ea typeface="Tahoma"/>
                <a:cs typeface="Calibri" panose="020F0502020204030204" pitchFamily="34" charset="0"/>
                <a:sym typeface="Tahoma"/>
              </a:rPr>
              <a:t>8) if you cheat in school now, you’ll find it easier to cheat in other situations later in life – perhaps even in your closest personal relationships</a:t>
            </a:r>
            <a:endParaRPr dirty="0"/>
          </a:p>
        </p:txBody>
      </p:sp>
      <p:sp>
        <p:nvSpPr>
          <p:cNvPr id="2" name="TextBox 1">
            <a:extLst>
              <a:ext uri="{FF2B5EF4-FFF2-40B4-BE49-F238E27FC236}">
                <a16:creationId xmlns:a16="http://schemas.microsoft.com/office/drawing/2014/main" id="{9F95F275-5805-3A0C-E624-0738FB36EDB0}"/>
              </a:ext>
            </a:extLst>
          </p:cNvPr>
          <p:cNvSpPr txBox="1"/>
          <p:nvPr/>
        </p:nvSpPr>
        <p:spPr>
          <a:xfrm>
            <a:off x="6682902" y="6087129"/>
            <a:ext cx="505839" cy="523220"/>
          </a:xfrm>
          <a:prstGeom prst="rect">
            <a:avLst/>
          </a:prstGeom>
          <a:noFill/>
        </p:spPr>
        <p:txBody>
          <a:bodyPr wrap="square" rtlCol="0">
            <a:spAutoFit/>
          </a:bodyPr>
          <a:lstStyle/>
          <a:p>
            <a:r>
              <a:rPr lang="en-US" sz="2800" b="1" dirty="0">
                <a:solidFill>
                  <a:srgbClr val="FF0000"/>
                </a:solidFill>
              </a:rPr>
              <a:t>1</a:t>
            </a:r>
            <a:endParaRPr lang="en-US" b="1" dirty="0">
              <a:solidFill>
                <a:srgbClr val="FF0000"/>
              </a:solidFill>
            </a:endParaRPr>
          </a:p>
        </p:txBody>
      </p:sp>
      <p:sp>
        <p:nvSpPr>
          <p:cNvPr id="4" name="TextBox 3">
            <a:extLst>
              <a:ext uri="{FF2B5EF4-FFF2-40B4-BE49-F238E27FC236}">
                <a16:creationId xmlns:a16="http://schemas.microsoft.com/office/drawing/2014/main" id="{F641F589-3AED-28CA-5E20-9603CD0F3021}"/>
              </a:ext>
            </a:extLst>
          </p:cNvPr>
          <p:cNvSpPr txBox="1"/>
          <p:nvPr/>
        </p:nvSpPr>
        <p:spPr>
          <a:xfrm>
            <a:off x="5389124" y="4134599"/>
            <a:ext cx="505839" cy="523220"/>
          </a:xfrm>
          <a:prstGeom prst="rect">
            <a:avLst/>
          </a:prstGeom>
          <a:noFill/>
        </p:spPr>
        <p:txBody>
          <a:bodyPr wrap="square" rtlCol="0">
            <a:spAutoFit/>
          </a:bodyPr>
          <a:lstStyle/>
          <a:p>
            <a:r>
              <a:rPr lang="en-US" sz="2800" b="1" dirty="0"/>
              <a:t>3</a:t>
            </a:r>
            <a:endParaRPr lang="en-US" b="1" dirty="0"/>
          </a:p>
        </p:txBody>
      </p:sp>
      <p:sp>
        <p:nvSpPr>
          <p:cNvPr id="5" name="TextBox 4">
            <a:extLst>
              <a:ext uri="{FF2B5EF4-FFF2-40B4-BE49-F238E27FC236}">
                <a16:creationId xmlns:a16="http://schemas.microsoft.com/office/drawing/2014/main" id="{7DED990A-F84C-44BC-2FAF-CE40CF5FA406}"/>
              </a:ext>
            </a:extLst>
          </p:cNvPr>
          <p:cNvSpPr txBox="1"/>
          <p:nvPr/>
        </p:nvSpPr>
        <p:spPr>
          <a:xfrm>
            <a:off x="5389124" y="4874766"/>
            <a:ext cx="505839" cy="523220"/>
          </a:xfrm>
          <a:prstGeom prst="rect">
            <a:avLst/>
          </a:prstGeom>
          <a:noFill/>
        </p:spPr>
        <p:txBody>
          <a:bodyPr wrap="square" rtlCol="0">
            <a:spAutoFit/>
          </a:bodyPr>
          <a:lstStyle/>
          <a:p>
            <a:r>
              <a:rPr lang="en-US" sz="2800" b="1" dirty="0"/>
              <a:t>2</a:t>
            </a:r>
            <a:endParaRPr lang="en-US" b="1" dirty="0"/>
          </a:p>
        </p:txBody>
      </p:sp>
      <p:sp>
        <p:nvSpPr>
          <p:cNvPr id="6" name="TextBox 5">
            <a:extLst>
              <a:ext uri="{FF2B5EF4-FFF2-40B4-BE49-F238E27FC236}">
                <a16:creationId xmlns:a16="http://schemas.microsoft.com/office/drawing/2014/main" id="{0B686B10-592A-092D-0A5F-D11B6E163CA7}"/>
              </a:ext>
            </a:extLst>
          </p:cNvPr>
          <p:cNvSpPr txBox="1"/>
          <p:nvPr/>
        </p:nvSpPr>
        <p:spPr>
          <a:xfrm>
            <a:off x="5924144" y="4134599"/>
            <a:ext cx="505839" cy="523220"/>
          </a:xfrm>
          <a:prstGeom prst="rect">
            <a:avLst/>
          </a:prstGeom>
          <a:noFill/>
        </p:spPr>
        <p:txBody>
          <a:bodyPr wrap="square" rtlCol="0">
            <a:spAutoFit/>
          </a:bodyPr>
          <a:lstStyle/>
          <a:p>
            <a:r>
              <a:rPr lang="en-US" sz="2800" b="1" dirty="0"/>
              <a:t>5</a:t>
            </a:r>
            <a:endParaRPr lang="en-US" b="1" dirty="0"/>
          </a:p>
        </p:txBody>
      </p:sp>
      <p:sp>
        <p:nvSpPr>
          <p:cNvPr id="7" name="TextBox 6">
            <a:extLst>
              <a:ext uri="{FF2B5EF4-FFF2-40B4-BE49-F238E27FC236}">
                <a16:creationId xmlns:a16="http://schemas.microsoft.com/office/drawing/2014/main" id="{AF069C39-F1F0-F8FF-E6A5-CFE8F0C217C7}"/>
              </a:ext>
            </a:extLst>
          </p:cNvPr>
          <p:cNvSpPr txBox="1"/>
          <p:nvPr/>
        </p:nvSpPr>
        <p:spPr>
          <a:xfrm>
            <a:off x="5933976" y="4874766"/>
            <a:ext cx="505839" cy="523220"/>
          </a:xfrm>
          <a:prstGeom prst="rect">
            <a:avLst/>
          </a:prstGeom>
          <a:noFill/>
        </p:spPr>
        <p:txBody>
          <a:bodyPr wrap="square" rtlCol="0">
            <a:spAutoFit/>
          </a:bodyPr>
          <a:lstStyle/>
          <a:p>
            <a:r>
              <a:rPr lang="en-US" sz="2800" b="1" dirty="0"/>
              <a:t>4</a:t>
            </a:r>
            <a:endParaRPr lang="en-US" b="1" dirty="0"/>
          </a:p>
        </p:txBody>
      </p:sp>
      <p:sp>
        <p:nvSpPr>
          <p:cNvPr id="9" name="TextBox 8">
            <a:extLst>
              <a:ext uri="{FF2B5EF4-FFF2-40B4-BE49-F238E27FC236}">
                <a16:creationId xmlns:a16="http://schemas.microsoft.com/office/drawing/2014/main" id="{0C38D1A7-AC7A-D060-8A08-DA71820E4C74}"/>
              </a:ext>
            </a:extLst>
          </p:cNvPr>
          <p:cNvSpPr txBox="1"/>
          <p:nvPr/>
        </p:nvSpPr>
        <p:spPr>
          <a:xfrm>
            <a:off x="6682902" y="4874766"/>
            <a:ext cx="505839" cy="523220"/>
          </a:xfrm>
          <a:prstGeom prst="rect">
            <a:avLst/>
          </a:prstGeom>
          <a:noFill/>
        </p:spPr>
        <p:txBody>
          <a:bodyPr wrap="square" rtlCol="0">
            <a:spAutoFit/>
          </a:bodyPr>
          <a:lstStyle/>
          <a:p>
            <a:r>
              <a:rPr lang="en-US" sz="2800" b="1" dirty="0"/>
              <a:t>6</a:t>
            </a:r>
            <a:endParaRPr lang="en-US" b="1" dirty="0"/>
          </a:p>
        </p:txBody>
      </p:sp>
      <p:sp>
        <p:nvSpPr>
          <p:cNvPr id="10" name="TextBox 9">
            <a:extLst>
              <a:ext uri="{FF2B5EF4-FFF2-40B4-BE49-F238E27FC236}">
                <a16:creationId xmlns:a16="http://schemas.microsoft.com/office/drawing/2014/main" id="{A121E474-F5B4-7A70-6033-5AB9A8D5249B}"/>
              </a:ext>
            </a:extLst>
          </p:cNvPr>
          <p:cNvSpPr txBox="1"/>
          <p:nvPr/>
        </p:nvSpPr>
        <p:spPr>
          <a:xfrm>
            <a:off x="7378374" y="4874766"/>
            <a:ext cx="505839" cy="523220"/>
          </a:xfrm>
          <a:prstGeom prst="rect">
            <a:avLst/>
          </a:prstGeom>
          <a:noFill/>
        </p:spPr>
        <p:txBody>
          <a:bodyPr wrap="square" rtlCol="0">
            <a:spAutoFit/>
          </a:bodyPr>
          <a:lstStyle/>
          <a:p>
            <a:r>
              <a:rPr lang="en-US" sz="2800" b="1" dirty="0"/>
              <a:t>7</a:t>
            </a:r>
            <a:endParaRPr lang="en-US" b="1" dirty="0"/>
          </a:p>
        </p:txBody>
      </p:sp>
      <p:sp>
        <p:nvSpPr>
          <p:cNvPr id="11" name="TextBox 10">
            <a:extLst>
              <a:ext uri="{FF2B5EF4-FFF2-40B4-BE49-F238E27FC236}">
                <a16:creationId xmlns:a16="http://schemas.microsoft.com/office/drawing/2014/main" id="{4C29D1D2-50F4-6DB3-E507-100A1976D35C}"/>
              </a:ext>
            </a:extLst>
          </p:cNvPr>
          <p:cNvSpPr txBox="1"/>
          <p:nvPr/>
        </p:nvSpPr>
        <p:spPr>
          <a:xfrm>
            <a:off x="8052880" y="4874766"/>
            <a:ext cx="505839" cy="523220"/>
          </a:xfrm>
          <a:prstGeom prst="rect">
            <a:avLst/>
          </a:prstGeom>
          <a:noFill/>
        </p:spPr>
        <p:txBody>
          <a:bodyPr wrap="square" rtlCol="0">
            <a:spAutoFit/>
          </a:bodyPr>
          <a:lstStyle/>
          <a:p>
            <a:r>
              <a:rPr lang="en-US" sz="2800" b="1" dirty="0"/>
              <a:t>8</a:t>
            </a:r>
            <a:endParaRPr lang="en-US" b="1" dirty="0"/>
          </a:p>
        </p:txBody>
      </p:sp>
      <p:sp>
        <p:nvSpPr>
          <p:cNvPr id="12" name="Arrow: Down 11">
            <a:extLst>
              <a:ext uri="{FF2B5EF4-FFF2-40B4-BE49-F238E27FC236}">
                <a16:creationId xmlns:a16="http://schemas.microsoft.com/office/drawing/2014/main" id="{CDD0D1F5-5290-DB39-8501-7ED332F983E4}"/>
              </a:ext>
            </a:extLst>
          </p:cNvPr>
          <p:cNvSpPr/>
          <p:nvPr/>
        </p:nvSpPr>
        <p:spPr>
          <a:xfrm>
            <a:off x="5543363" y="4657818"/>
            <a:ext cx="45719" cy="2169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3" name="Arrow: Down 12">
            <a:extLst>
              <a:ext uri="{FF2B5EF4-FFF2-40B4-BE49-F238E27FC236}">
                <a16:creationId xmlns:a16="http://schemas.microsoft.com/office/drawing/2014/main" id="{BEE0394F-5A10-6177-065D-855E15C1239F}"/>
              </a:ext>
            </a:extLst>
          </p:cNvPr>
          <p:cNvSpPr/>
          <p:nvPr/>
        </p:nvSpPr>
        <p:spPr>
          <a:xfrm>
            <a:off x="6084596" y="4657819"/>
            <a:ext cx="45719" cy="2169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4" name="Arrow: Down 13">
            <a:extLst>
              <a:ext uri="{FF2B5EF4-FFF2-40B4-BE49-F238E27FC236}">
                <a16:creationId xmlns:a16="http://schemas.microsoft.com/office/drawing/2014/main" id="{3BC3FF52-D475-FA0B-DFBE-866B7D3F6B32}"/>
              </a:ext>
            </a:extLst>
          </p:cNvPr>
          <p:cNvSpPr/>
          <p:nvPr/>
        </p:nvSpPr>
        <p:spPr>
          <a:xfrm rot="18581553">
            <a:off x="5775981" y="5573137"/>
            <a:ext cx="190445" cy="6369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5" name="Arrow: Down 14">
            <a:extLst>
              <a:ext uri="{FF2B5EF4-FFF2-40B4-BE49-F238E27FC236}">
                <a16:creationId xmlns:a16="http://schemas.microsoft.com/office/drawing/2014/main" id="{D8ADE801-FFFF-5752-F8A0-5A5A301EAA7A}"/>
              </a:ext>
            </a:extLst>
          </p:cNvPr>
          <p:cNvSpPr/>
          <p:nvPr/>
        </p:nvSpPr>
        <p:spPr>
          <a:xfrm rot="19749060">
            <a:off x="6307147" y="5541116"/>
            <a:ext cx="162735" cy="4536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6" name="Arrow: Down 15">
            <a:extLst>
              <a:ext uri="{FF2B5EF4-FFF2-40B4-BE49-F238E27FC236}">
                <a16:creationId xmlns:a16="http://schemas.microsoft.com/office/drawing/2014/main" id="{7ED12C4C-9E06-A4D3-E8E5-9E4A1BA8F949}"/>
              </a:ext>
            </a:extLst>
          </p:cNvPr>
          <p:cNvSpPr/>
          <p:nvPr/>
        </p:nvSpPr>
        <p:spPr>
          <a:xfrm>
            <a:off x="6840599" y="5533814"/>
            <a:ext cx="173094" cy="3963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7" name="Arrow: Down 16">
            <a:extLst>
              <a:ext uri="{FF2B5EF4-FFF2-40B4-BE49-F238E27FC236}">
                <a16:creationId xmlns:a16="http://schemas.microsoft.com/office/drawing/2014/main" id="{CB5FC50C-8C9E-E075-7E39-C7DBE6EF2470}"/>
              </a:ext>
            </a:extLst>
          </p:cNvPr>
          <p:cNvSpPr/>
          <p:nvPr/>
        </p:nvSpPr>
        <p:spPr>
          <a:xfrm rot="1809296">
            <a:off x="7297883" y="5488339"/>
            <a:ext cx="168509" cy="4511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8" name="Arrow: Down 17">
            <a:extLst>
              <a:ext uri="{FF2B5EF4-FFF2-40B4-BE49-F238E27FC236}">
                <a16:creationId xmlns:a16="http://schemas.microsoft.com/office/drawing/2014/main" id="{AADF448D-7277-D4C2-6BE0-AFA36ECB6E65}"/>
              </a:ext>
            </a:extLst>
          </p:cNvPr>
          <p:cNvSpPr/>
          <p:nvPr/>
        </p:nvSpPr>
        <p:spPr>
          <a:xfrm rot="2455930">
            <a:off x="7820840" y="5483961"/>
            <a:ext cx="175638" cy="6369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Tree>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txBox="1">
            <a:spLocks noGrp="1"/>
          </p:cNvSpPr>
          <p:nvPr>
            <p:ph type="ctrTitle"/>
          </p:nvPr>
        </p:nvSpPr>
        <p:spPr>
          <a:xfrm>
            <a:off x="0" y="-26988"/>
            <a:ext cx="9144000" cy="8651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Review: Tips on Diagramming short arguments</a:t>
            </a:r>
            <a:endParaRPr sz="4000" dirty="0"/>
          </a:p>
        </p:txBody>
      </p:sp>
      <p:sp>
        <p:nvSpPr>
          <p:cNvPr id="367" name="Google Shape;367;p33"/>
          <p:cNvSpPr txBox="1">
            <a:spLocks noGrp="1"/>
          </p:cNvSpPr>
          <p:nvPr>
            <p:ph type="subTitle" idx="1"/>
          </p:nvPr>
        </p:nvSpPr>
        <p:spPr>
          <a:xfrm>
            <a:off x="0" y="914400"/>
            <a:ext cx="9144000" cy="5257800"/>
          </a:xfrm>
          <a:prstGeom prst="rect">
            <a:avLst/>
          </a:prstGeom>
          <a:noFill/>
          <a:ln>
            <a:noFill/>
          </a:ln>
        </p:spPr>
        <p:txBody>
          <a:bodyPr spcFirstLastPara="1" wrap="square" lIns="91425" tIns="45700" rIns="91425" bIns="45700" anchor="t" anchorCtr="0">
            <a:normAutofit/>
          </a:bodyPr>
          <a:lstStyle/>
          <a:p>
            <a:pPr marL="457200" lvl="0" indent="-457200" algn="just" rtl="0">
              <a:lnSpc>
                <a:spcPct val="120000"/>
              </a:lnSpc>
              <a:spcBef>
                <a:spcPts val="1200"/>
              </a:spcBef>
              <a:spcAft>
                <a:spcPts val="0"/>
              </a:spcAft>
              <a:buClr>
                <a:schemeClr val="dk1"/>
              </a:buClr>
              <a:buSzPts val="2400"/>
              <a:buFont typeface="Arial"/>
              <a:buAutoNum type="arabicPeriod"/>
            </a:pPr>
            <a:r>
              <a:rPr lang="en-US" sz="2400" dirty="0">
                <a:solidFill>
                  <a:schemeClr val="tx1"/>
                </a:solidFill>
                <a:latin typeface="Arial" panose="020B0604020202020204" pitchFamily="34" charset="0"/>
                <a:ea typeface="Tahoma"/>
                <a:cs typeface="Calibri" panose="020F0502020204030204" pitchFamily="34" charset="0"/>
                <a:sym typeface="Tahoma"/>
              </a:rPr>
              <a:t>Pay close attention to premise and conclusion indicators.</a:t>
            </a:r>
            <a:endParaRPr dirty="0">
              <a:solidFill>
                <a:schemeClr val="tx1"/>
              </a:solidFill>
            </a:endParaRPr>
          </a:p>
          <a:p>
            <a:pPr marL="457200" lvl="0" indent="-457200" algn="just" rtl="0">
              <a:lnSpc>
                <a:spcPct val="120000"/>
              </a:lnSpc>
              <a:spcBef>
                <a:spcPts val="1200"/>
              </a:spcBef>
              <a:spcAft>
                <a:spcPts val="0"/>
              </a:spcAft>
              <a:buClr>
                <a:schemeClr val="dk1"/>
              </a:buClr>
              <a:buSzPts val="2400"/>
              <a:buFont typeface="Arial"/>
              <a:buAutoNum type="arabicPeriod"/>
            </a:pPr>
            <a:r>
              <a:rPr lang="en-US" sz="2400" dirty="0">
                <a:solidFill>
                  <a:schemeClr val="tx1"/>
                </a:solidFill>
                <a:latin typeface="Arial" panose="020B0604020202020204" pitchFamily="34" charset="0"/>
                <a:ea typeface="Tahoma"/>
                <a:cs typeface="Calibri" panose="020F0502020204030204" pitchFamily="34" charset="0"/>
                <a:sym typeface="Tahoma"/>
              </a:rPr>
              <a:t>Find the </a:t>
            </a:r>
            <a:r>
              <a:rPr lang="en-US" sz="2400" b="1" dirty="0">
                <a:solidFill>
                  <a:schemeClr val="tx1"/>
                </a:solidFill>
                <a:latin typeface="Arial" panose="020B0604020202020204" pitchFamily="34" charset="0"/>
                <a:ea typeface="Tahoma"/>
                <a:cs typeface="Calibri" panose="020F0502020204030204" pitchFamily="34" charset="0"/>
                <a:sym typeface="Tahoma"/>
              </a:rPr>
              <a:t>main</a:t>
            </a:r>
            <a:r>
              <a:rPr lang="en-US" sz="2400" dirty="0">
                <a:solidFill>
                  <a:schemeClr val="tx1"/>
                </a:solidFill>
                <a:latin typeface="Arial" panose="020B0604020202020204" pitchFamily="34" charset="0"/>
                <a:ea typeface="Tahoma"/>
                <a:cs typeface="Calibri" panose="020F0502020204030204" pitchFamily="34" charset="0"/>
                <a:sym typeface="Tahoma"/>
              </a:rPr>
              <a:t> conclusion and analyze it carefully for controlling word(s).</a:t>
            </a:r>
            <a:endParaRPr dirty="0">
              <a:solidFill>
                <a:schemeClr val="tx1"/>
              </a:solidFill>
            </a:endParaRPr>
          </a:p>
          <a:p>
            <a:pPr marL="457200" lvl="0" indent="-457200" algn="just" rtl="0">
              <a:lnSpc>
                <a:spcPct val="120000"/>
              </a:lnSpc>
              <a:spcBef>
                <a:spcPts val="1200"/>
              </a:spcBef>
              <a:spcAft>
                <a:spcPts val="0"/>
              </a:spcAft>
              <a:buClr>
                <a:schemeClr val="dk1"/>
              </a:buClr>
              <a:buSzPts val="2400"/>
              <a:buFont typeface="Arial"/>
              <a:buAutoNum type="arabicPeriod"/>
            </a:pPr>
            <a:r>
              <a:rPr lang="en-US" sz="2400" dirty="0">
                <a:solidFill>
                  <a:schemeClr val="tx1"/>
                </a:solidFill>
                <a:latin typeface="Arial" panose="020B0604020202020204" pitchFamily="34" charset="0"/>
                <a:ea typeface="Tahoma"/>
                <a:cs typeface="Calibri" panose="020F0502020204030204" pitchFamily="34" charset="0"/>
                <a:sym typeface="Tahoma"/>
              </a:rPr>
              <a:t>Number the statements and/or expressions of cause-effect. </a:t>
            </a:r>
            <a:endParaRPr dirty="0">
              <a:solidFill>
                <a:schemeClr val="tx1"/>
              </a:solidFill>
            </a:endParaRPr>
          </a:p>
          <a:p>
            <a:pPr marL="0" lvl="0" indent="0" algn="just" rtl="0">
              <a:lnSpc>
                <a:spcPct val="120000"/>
              </a:lnSpc>
              <a:spcBef>
                <a:spcPts val="1200"/>
              </a:spcBef>
              <a:spcAft>
                <a:spcPts val="0"/>
              </a:spcAft>
              <a:buClr>
                <a:schemeClr val="dk1"/>
              </a:buClr>
              <a:buSzPts val="1800"/>
              <a:buNone/>
            </a:pPr>
            <a:r>
              <a:rPr lang="en-US" sz="1800" dirty="0">
                <a:solidFill>
                  <a:schemeClr val="tx1"/>
                </a:solidFill>
                <a:latin typeface="Arial" panose="020B0604020202020204" pitchFamily="34" charset="0"/>
                <a:ea typeface="Tahoma"/>
                <a:cs typeface="Calibri" panose="020F0502020204030204" pitchFamily="34" charset="0"/>
                <a:sym typeface="Tahoma"/>
              </a:rPr>
              <a:t>      Note: Compound and complex sentences contain two or more separate statements.</a:t>
            </a:r>
            <a:endParaRPr dirty="0">
              <a:solidFill>
                <a:schemeClr val="tx1"/>
              </a:solidFill>
            </a:endParaRPr>
          </a:p>
          <a:p>
            <a:pPr marL="0" lvl="0" indent="0" algn="just" rtl="0">
              <a:lnSpc>
                <a:spcPct val="120000"/>
              </a:lnSpc>
              <a:spcBef>
                <a:spcPts val="1200"/>
              </a:spcBef>
              <a:spcAft>
                <a:spcPts val="0"/>
              </a:spcAft>
              <a:buClr>
                <a:schemeClr val="dk1"/>
              </a:buClr>
              <a:buSzPts val="2400"/>
              <a:buNone/>
            </a:pPr>
            <a:r>
              <a:rPr lang="en-US" sz="2400" dirty="0">
                <a:solidFill>
                  <a:schemeClr val="tx1"/>
                </a:solidFill>
                <a:latin typeface="Arial" panose="020B0604020202020204" pitchFamily="34" charset="0"/>
                <a:ea typeface="Tahoma"/>
                <a:cs typeface="Calibri" panose="020F0502020204030204" pitchFamily="34" charset="0"/>
                <a:sym typeface="Tahoma"/>
              </a:rPr>
              <a:t>4. Treat conditional statements (</a:t>
            </a:r>
            <a:r>
              <a:rPr lang="en-US" sz="2400" i="1" dirty="0">
                <a:solidFill>
                  <a:schemeClr val="tx1"/>
                </a:solidFill>
                <a:latin typeface="Arial" panose="020B0604020202020204" pitchFamily="34" charset="0"/>
                <a:ea typeface="Tahoma"/>
                <a:cs typeface="Calibri" panose="020F0502020204030204" pitchFamily="34" charset="0"/>
                <a:sym typeface="Tahoma"/>
              </a:rPr>
              <a:t>if-then</a:t>
            </a:r>
            <a:r>
              <a:rPr lang="en-US" sz="2400" dirty="0">
                <a:solidFill>
                  <a:schemeClr val="tx1"/>
                </a:solidFill>
                <a:latin typeface="Arial" panose="020B0604020202020204" pitchFamily="34" charset="0"/>
                <a:ea typeface="Tahoma"/>
                <a:cs typeface="Calibri" panose="020F0502020204030204" pitchFamily="34" charset="0"/>
                <a:sym typeface="Tahoma"/>
              </a:rPr>
              <a:t>) and disjunctive </a:t>
            </a:r>
            <a:endParaRPr dirty="0">
              <a:solidFill>
                <a:schemeClr val="tx1"/>
              </a:solidFill>
            </a:endParaRPr>
          </a:p>
          <a:p>
            <a:pPr marL="0" lvl="0" indent="0" algn="just" rtl="0">
              <a:lnSpc>
                <a:spcPct val="120000"/>
              </a:lnSpc>
              <a:spcBef>
                <a:spcPts val="1200"/>
              </a:spcBef>
              <a:spcAft>
                <a:spcPts val="0"/>
              </a:spcAft>
              <a:buClr>
                <a:schemeClr val="accent2"/>
              </a:buClr>
              <a:buSzPts val="2400"/>
              <a:buNone/>
            </a:pPr>
            <a:r>
              <a:rPr lang="en-US" sz="2400" dirty="0">
                <a:solidFill>
                  <a:schemeClr val="tx1"/>
                </a:solidFill>
                <a:latin typeface="Arial" panose="020B0604020202020204" pitchFamily="34" charset="0"/>
                <a:ea typeface="Tahoma"/>
                <a:cs typeface="Calibri" panose="020F0502020204030204" pitchFamily="34" charset="0"/>
                <a:sym typeface="Tahoma"/>
              </a:rPr>
              <a:t>    statements (</a:t>
            </a:r>
            <a:r>
              <a:rPr lang="en-US" sz="2400" i="1" dirty="0">
                <a:solidFill>
                  <a:schemeClr val="tx1"/>
                </a:solidFill>
                <a:latin typeface="Arial" panose="020B0604020202020204" pitchFamily="34" charset="0"/>
                <a:ea typeface="Tahoma"/>
                <a:cs typeface="Calibri" panose="020F0502020204030204" pitchFamily="34" charset="0"/>
                <a:sym typeface="Tahoma"/>
              </a:rPr>
              <a:t>either-or</a:t>
            </a:r>
            <a:r>
              <a:rPr lang="en-US" sz="2400" dirty="0">
                <a:solidFill>
                  <a:schemeClr val="tx1"/>
                </a:solidFill>
                <a:latin typeface="Arial" panose="020B0604020202020204" pitchFamily="34" charset="0"/>
                <a:ea typeface="Tahoma"/>
                <a:cs typeface="Calibri" panose="020F0502020204030204" pitchFamily="34" charset="0"/>
                <a:sym typeface="Tahoma"/>
              </a:rPr>
              <a:t>) as </a:t>
            </a:r>
            <a:r>
              <a:rPr lang="en-US" sz="2400" b="1" dirty="0">
                <a:solidFill>
                  <a:schemeClr val="tx1"/>
                </a:solidFill>
                <a:latin typeface="Arial" panose="020B0604020202020204" pitchFamily="34" charset="0"/>
                <a:ea typeface="Tahoma"/>
                <a:cs typeface="Calibri" panose="020F0502020204030204" pitchFamily="34" charset="0"/>
                <a:sym typeface="Tahoma"/>
              </a:rPr>
              <a:t>single</a:t>
            </a:r>
            <a:r>
              <a:rPr lang="en-US" sz="2400" dirty="0">
                <a:solidFill>
                  <a:schemeClr val="tx1"/>
                </a:solidFill>
                <a:latin typeface="Arial" panose="020B0604020202020204" pitchFamily="34" charset="0"/>
                <a:ea typeface="Tahoma"/>
                <a:cs typeface="Calibri" panose="020F0502020204030204" pitchFamily="34" charset="0"/>
                <a:sym typeface="Tahoma"/>
              </a:rPr>
              <a:t> statements.</a:t>
            </a:r>
            <a:endParaRPr dirty="0">
              <a:solidFill>
                <a:schemeClr val="tx1"/>
              </a:solidFill>
            </a:endParaRPr>
          </a:p>
          <a:p>
            <a:pPr marL="0" lvl="0" indent="0" algn="just" rtl="0">
              <a:lnSpc>
                <a:spcPct val="120000"/>
              </a:lnSpc>
              <a:spcBef>
                <a:spcPts val="1200"/>
              </a:spcBef>
              <a:spcAft>
                <a:spcPts val="0"/>
              </a:spcAft>
              <a:buClr>
                <a:schemeClr val="dk1"/>
              </a:buClr>
              <a:buSzPts val="2400"/>
              <a:buNone/>
            </a:pPr>
            <a:r>
              <a:rPr lang="en-US" sz="2400" dirty="0">
                <a:solidFill>
                  <a:schemeClr val="tx1"/>
                </a:solidFill>
                <a:latin typeface="Arial" panose="020B0604020202020204" pitchFamily="34" charset="0"/>
                <a:ea typeface="Tahoma"/>
                <a:cs typeface="Calibri" panose="020F0502020204030204" pitchFamily="34" charset="0"/>
                <a:sym typeface="Tahoma"/>
              </a:rPr>
              <a:t>5. Don’t diagram irrelevant statements. </a:t>
            </a:r>
            <a:endParaRPr dirty="0">
              <a:solidFill>
                <a:schemeClr val="tx1"/>
              </a:solidFill>
            </a:endParaRPr>
          </a:p>
          <a:p>
            <a:pPr marL="0" lvl="0" indent="0" algn="just" rtl="0">
              <a:lnSpc>
                <a:spcPct val="120000"/>
              </a:lnSpc>
              <a:spcBef>
                <a:spcPts val="1200"/>
              </a:spcBef>
              <a:spcAft>
                <a:spcPts val="0"/>
              </a:spcAft>
              <a:buClr>
                <a:schemeClr val="dk1"/>
              </a:buClr>
              <a:buSzPts val="2400"/>
              <a:buNone/>
            </a:pPr>
            <a:r>
              <a:rPr lang="en-US" sz="2400" dirty="0">
                <a:solidFill>
                  <a:schemeClr val="tx1"/>
                </a:solidFill>
                <a:latin typeface="Arial" panose="020B0604020202020204" pitchFamily="34" charset="0"/>
                <a:ea typeface="Tahoma"/>
                <a:cs typeface="Calibri" panose="020F0502020204030204" pitchFamily="34" charset="0"/>
                <a:sym typeface="Tahoma"/>
              </a:rPr>
              <a:t>6. Don’t diagram redundant statements.</a:t>
            </a:r>
            <a:endParaRPr dirty="0">
              <a:solidFill>
                <a:schemeClr val="tx1"/>
              </a:solidFill>
            </a:endParaRPr>
          </a:p>
          <a:p>
            <a:pPr marL="0" lvl="0" indent="0" algn="just" rtl="0">
              <a:lnSpc>
                <a:spcPct val="90000"/>
              </a:lnSpc>
              <a:spcBef>
                <a:spcPts val="560"/>
              </a:spcBef>
              <a:spcAft>
                <a:spcPts val="0"/>
              </a:spcAft>
              <a:buClr>
                <a:srgbClr val="888888"/>
              </a:buClr>
              <a:buSzPts val="2800"/>
              <a:buNone/>
            </a:pPr>
            <a:endParaRPr sz="2800" dirty="0">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4"/>
          <p:cNvSpPr txBox="1">
            <a:spLocks noGrp="1"/>
          </p:cNvSpPr>
          <p:nvPr>
            <p:ph type="ctrTitle"/>
          </p:nvPr>
        </p:nvSpPr>
        <p:spPr>
          <a:xfrm>
            <a:off x="152400" y="14288"/>
            <a:ext cx="8610600" cy="59531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Diagram the argument</a:t>
            </a:r>
            <a:endParaRPr dirty="0"/>
          </a:p>
        </p:txBody>
      </p:sp>
      <p:sp>
        <p:nvSpPr>
          <p:cNvPr id="373" name="Google Shape;373;p34"/>
          <p:cNvSpPr txBox="1">
            <a:spLocks noGrp="1"/>
          </p:cNvSpPr>
          <p:nvPr>
            <p:ph type="subTitle" idx="1"/>
          </p:nvPr>
        </p:nvSpPr>
        <p:spPr>
          <a:xfrm>
            <a:off x="152400" y="709523"/>
            <a:ext cx="8763000" cy="1600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600"/>
              <a:buFont typeface="Noto Sans Symbols"/>
              <a:buNone/>
            </a:pPr>
            <a:r>
              <a:rPr lang="en-US" sz="2000" dirty="0">
                <a:solidFill>
                  <a:schemeClr val="dk1"/>
                </a:solidFill>
                <a:latin typeface="Arial" panose="020B0604020202020204" pitchFamily="34" charset="0"/>
                <a:ea typeface="Tahoma"/>
                <a:cs typeface="Calibri" panose="020F0502020204030204" pitchFamily="34" charset="0"/>
                <a:sym typeface="Tahoma"/>
              </a:rPr>
              <a:t>Two teenagers saw the movie, "Natural Born Killers," so they went out on a serial killing. A number of teenagers have committed violence at schools as a result of their many hours’ playing video games filled with murder and violence. We must have some stricter controls on the content of entertainment viewed by teenagers. </a:t>
            </a:r>
            <a:endParaRPr sz="2000" dirty="0"/>
          </a:p>
        </p:txBody>
      </p:sp>
      <p:sp>
        <p:nvSpPr>
          <p:cNvPr id="374" name="Google Shape;374;p34"/>
          <p:cNvSpPr txBox="1"/>
          <p:nvPr/>
        </p:nvSpPr>
        <p:spPr>
          <a:xfrm>
            <a:off x="0" y="3202330"/>
            <a:ext cx="6667018" cy="300078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(1) </a:t>
            </a:r>
            <a:r>
              <a:rPr lang="en-US" sz="1800" b="0" dirty="0">
                <a:solidFill>
                  <a:schemeClr val="dk1"/>
                </a:solidFill>
                <a:latin typeface="Arial" panose="020B0604020202020204" pitchFamily="34" charset="0"/>
                <a:ea typeface="Tahoma"/>
                <a:cs typeface="Calibri" panose="020F0502020204030204" pitchFamily="34" charset="0"/>
                <a:sym typeface="Tahoma"/>
              </a:rPr>
              <a:t>two teenagers saw the movie, "Natural Born Killers" </a:t>
            </a:r>
            <a:endParaRPr dirty="0"/>
          </a:p>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(2) </a:t>
            </a:r>
            <a:r>
              <a:rPr lang="en-US" sz="1800" b="0" dirty="0">
                <a:solidFill>
                  <a:schemeClr val="dk1"/>
                </a:solidFill>
                <a:latin typeface="Arial" panose="020B0604020202020204" pitchFamily="34" charset="0"/>
                <a:ea typeface="Tahoma"/>
                <a:cs typeface="Calibri" panose="020F0502020204030204" pitchFamily="34" charset="0"/>
                <a:sym typeface="Tahoma"/>
              </a:rPr>
              <a:t>they went out on a serial killing </a:t>
            </a:r>
            <a:endParaRPr dirty="0"/>
          </a:p>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(3) </a:t>
            </a:r>
            <a:r>
              <a:rPr lang="en-US" sz="1800" b="0" dirty="0">
                <a:solidFill>
                  <a:schemeClr val="dk1"/>
                </a:solidFill>
                <a:latin typeface="Arial" panose="020B0604020202020204" pitchFamily="34" charset="0"/>
                <a:ea typeface="Tahoma"/>
                <a:cs typeface="Calibri" panose="020F0502020204030204" pitchFamily="34" charset="0"/>
                <a:sym typeface="Tahoma"/>
              </a:rPr>
              <a:t>a number of teenagers have committed violence at schools </a:t>
            </a:r>
            <a:endParaRPr dirty="0"/>
          </a:p>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(4) </a:t>
            </a:r>
            <a:r>
              <a:rPr lang="en-US" sz="1800" b="0" dirty="0">
                <a:solidFill>
                  <a:schemeClr val="dk1"/>
                </a:solidFill>
                <a:latin typeface="Arial" panose="020B0604020202020204" pitchFamily="34" charset="0"/>
                <a:ea typeface="Tahoma"/>
                <a:cs typeface="Calibri" panose="020F0502020204030204" pitchFamily="34" charset="0"/>
                <a:sym typeface="Tahoma"/>
              </a:rPr>
              <a:t>as a result of their many hours’ playing video games filled with murder &amp; violence </a:t>
            </a:r>
            <a:endParaRPr dirty="0"/>
          </a:p>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(5) </a:t>
            </a:r>
            <a:r>
              <a:rPr lang="en-US" sz="1800" b="0" dirty="0">
                <a:solidFill>
                  <a:schemeClr val="dk1"/>
                </a:solidFill>
                <a:latin typeface="Arial" panose="020B0604020202020204" pitchFamily="34" charset="0"/>
                <a:ea typeface="Tahoma"/>
                <a:cs typeface="Calibri" panose="020F0502020204030204" pitchFamily="34" charset="0"/>
                <a:sym typeface="Tahoma"/>
              </a:rPr>
              <a:t>we must have some stricter controls on the content of entertainment viewed by teenagers</a:t>
            </a:r>
            <a:endParaRPr dirty="0"/>
          </a:p>
        </p:txBody>
      </p:sp>
    </p:spTree>
    <p:extLst>
      <p:ext uri="{BB962C8B-B14F-4D97-AF65-F5344CB8AC3E}">
        <p14:creationId xmlns:p14="http://schemas.microsoft.com/office/powerpoint/2010/main" val="3467738390"/>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4"/>
          <p:cNvSpPr txBox="1">
            <a:spLocks noGrp="1"/>
          </p:cNvSpPr>
          <p:nvPr>
            <p:ph type="ctrTitle"/>
          </p:nvPr>
        </p:nvSpPr>
        <p:spPr>
          <a:xfrm>
            <a:off x="152400" y="14288"/>
            <a:ext cx="8610600" cy="59531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Diagram the argument</a:t>
            </a:r>
            <a:endParaRPr dirty="0"/>
          </a:p>
        </p:txBody>
      </p:sp>
      <p:sp>
        <p:nvSpPr>
          <p:cNvPr id="373" name="Google Shape;373;p34"/>
          <p:cNvSpPr txBox="1">
            <a:spLocks noGrp="1"/>
          </p:cNvSpPr>
          <p:nvPr>
            <p:ph type="subTitle" idx="1"/>
          </p:nvPr>
        </p:nvSpPr>
        <p:spPr>
          <a:xfrm>
            <a:off x="152400" y="709523"/>
            <a:ext cx="8763000" cy="16002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1600"/>
              <a:buFont typeface="Noto Sans Symbols"/>
              <a:buNone/>
            </a:pPr>
            <a:r>
              <a:rPr lang="en-US" sz="1600" dirty="0">
                <a:solidFill>
                  <a:schemeClr val="dk1"/>
                </a:solidFill>
                <a:latin typeface="Arial" panose="020B0604020202020204" pitchFamily="34" charset="0"/>
                <a:ea typeface="Tahoma"/>
                <a:cs typeface="Calibri" panose="020F0502020204030204" pitchFamily="34" charset="0"/>
                <a:sym typeface="Tahoma"/>
              </a:rPr>
              <a:t>Two teenagers saw the movie, "Natural Born Killers," so they went out on a serial killing. A number of teenagers have committed violence at schools as a result of their many hours’ playing video games filled with murder and violence. We must have some stricter controls on the content of entertainment viewed by teenagers. </a:t>
            </a:r>
            <a:endParaRPr dirty="0"/>
          </a:p>
        </p:txBody>
      </p:sp>
      <p:sp>
        <p:nvSpPr>
          <p:cNvPr id="374" name="Google Shape;374;p34"/>
          <p:cNvSpPr txBox="1"/>
          <p:nvPr/>
        </p:nvSpPr>
        <p:spPr>
          <a:xfrm>
            <a:off x="152400" y="2438400"/>
            <a:ext cx="5843286" cy="341627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(1)</a:t>
            </a:r>
            <a:r>
              <a:rPr lang="en-US" sz="1800" b="0" dirty="0">
                <a:solidFill>
                  <a:schemeClr val="dk1"/>
                </a:solidFill>
                <a:latin typeface="Arial" panose="020B0604020202020204" pitchFamily="34" charset="0"/>
                <a:ea typeface="Tahoma"/>
                <a:cs typeface="Calibri" panose="020F0502020204030204" pitchFamily="34" charset="0"/>
                <a:sym typeface="Tahoma"/>
              </a:rPr>
              <a:t> two teenagers saw the movie, "Natural Born Killers" </a:t>
            </a:r>
            <a:endParaRPr dirty="0"/>
          </a:p>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(2) </a:t>
            </a:r>
            <a:r>
              <a:rPr lang="en-US" sz="1800" b="0" dirty="0">
                <a:solidFill>
                  <a:schemeClr val="dk1"/>
                </a:solidFill>
                <a:latin typeface="Arial" panose="020B0604020202020204" pitchFamily="34" charset="0"/>
                <a:ea typeface="Tahoma"/>
                <a:cs typeface="Calibri" panose="020F0502020204030204" pitchFamily="34" charset="0"/>
                <a:sym typeface="Tahoma"/>
              </a:rPr>
              <a:t>they went out on a serial killing </a:t>
            </a:r>
            <a:endParaRPr dirty="0"/>
          </a:p>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(3)</a:t>
            </a:r>
            <a:r>
              <a:rPr lang="en-US" sz="1800" b="0" dirty="0">
                <a:solidFill>
                  <a:schemeClr val="dk1"/>
                </a:solidFill>
                <a:latin typeface="Arial" panose="020B0604020202020204" pitchFamily="34" charset="0"/>
                <a:ea typeface="Tahoma"/>
                <a:cs typeface="Calibri" panose="020F0502020204030204" pitchFamily="34" charset="0"/>
                <a:sym typeface="Tahoma"/>
              </a:rPr>
              <a:t> a number of teenagers have committed violence at schools </a:t>
            </a:r>
            <a:endParaRPr dirty="0"/>
          </a:p>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(4)</a:t>
            </a:r>
            <a:r>
              <a:rPr lang="en-US" sz="1800" b="0" dirty="0">
                <a:solidFill>
                  <a:schemeClr val="dk1"/>
                </a:solidFill>
                <a:latin typeface="Arial" panose="020B0604020202020204" pitchFamily="34" charset="0"/>
                <a:ea typeface="Tahoma"/>
                <a:cs typeface="Calibri" panose="020F0502020204030204" pitchFamily="34" charset="0"/>
                <a:sym typeface="Tahoma"/>
              </a:rPr>
              <a:t> as a result of their many hours’ playing video games filled with murder and violence </a:t>
            </a:r>
            <a:endParaRPr b="1" dirty="0"/>
          </a:p>
          <a:p>
            <a:pPr marL="0" marR="0" lvl="0" indent="0" algn="l" rtl="0">
              <a:lnSpc>
                <a:spcPct val="150000"/>
              </a:lnSpc>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(5)</a:t>
            </a:r>
            <a:r>
              <a:rPr lang="en-US" sz="1800" b="0" dirty="0">
                <a:solidFill>
                  <a:schemeClr val="dk1"/>
                </a:solidFill>
                <a:latin typeface="Arial" panose="020B0604020202020204" pitchFamily="34" charset="0"/>
                <a:ea typeface="Tahoma"/>
                <a:cs typeface="Calibri" panose="020F0502020204030204" pitchFamily="34" charset="0"/>
                <a:sym typeface="Tahoma"/>
              </a:rPr>
              <a:t> we must have some stricter controls on the content of entertainment viewed by teenagers</a:t>
            </a:r>
            <a:endParaRPr dirty="0"/>
          </a:p>
        </p:txBody>
      </p:sp>
      <p:pic>
        <p:nvPicPr>
          <p:cNvPr id="3" name="Picture 2">
            <a:extLst>
              <a:ext uri="{FF2B5EF4-FFF2-40B4-BE49-F238E27FC236}">
                <a16:creationId xmlns:a16="http://schemas.microsoft.com/office/drawing/2014/main" id="{C377F074-BC55-D50F-107F-E3B1E33F19CF}"/>
              </a:ext>
            </a:extLst>
          </p:cNvPr>
          <p:cNvPicPr>
            <a:picLocks noChangeAspect="1"/>
          </p:cNvPicPr>
          <p:nvPr/>
        </p:nvPicPr>
        <p:blipFill>
          <a:blip r:embed="rId3"/>
          <a:stretch>
            <a:fillRect/>
          </a:stretch>
        </p:blipFill>
        <p:spPr>
          <a:xfrm>
            <a:off x="6210089" y="3429000"/>
            <a:ext cx="2603881" cy="1765998"/>
          </a:xfrm>
          <a:prstGeom prst="rect">
            <a:avLst/>
          </a:prstGeom>
        </p:spPr>
      </p:pic>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5"/>
          <p:cNvSpPr txBox="1">
            <a:spLocks noGrp="1"/>
          </p:cNvSpPr>
          <p:nvPr>
            <p:ph type="ctrTitle"/>
          </p:nvPr>
        </p:nvSpPr>
        <p:spPr>
          <a:xfrm>
            <a:off x="228600" y="17463"/>
            <a:ext cx="8610600" cy="5526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Diagram the argument</a:t>
            </a:r>
            <a:endParaRPr dirty="0"/>
          </a:p>
        </p:txBody>
      </p:sp>
      <p:sp>
        <p:nvSpPr>
          <p:cNvPr id="381" name="Google Shape;381;p35"/>
          <p:cNvSpPr txBox="1">
            <a:spLocks noGrp="1"/>
          </p:cNvSpPr>
          <p:nvPr>
            <p:ph type="subTitle" idx="1"/>
          </p:nvPr>
        </p:nvSpPr>
        <p:spPr>
          <a:xfrm>
            <a:off x="114300" y="658018"/>
            <a:ext cx="8915400" cy="20574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600"/>
              <a:buFont typeface="Noto Sans Symbols"/>
              <a:buNone/>
            </a:pPr>
            <a:r>
              <a:rPr lang="en-US" sz="1800" dirty="0">
                <a:solidFill>
                  <a:schemeClr val="dk1"/>
                </a:solidFill>
                <a:latin typeface="Arial" panose="020B0604020202020204" pitchFamily="34" charset="0"/>
                <a:ea typeface="Tahoma"/>
                <a:cs typeface="Calibri" panose="020F0502020204030204" pitchFamily="34" charset="0"/>
                <a:sym typeface="Tahoma"/>
              </a:rPr>
              <a:t>We cannot ignore the disastrous effects of TV on children. It appears to shorten the attention span of the young. It also seems to erode their linguistic powers and ability to handle mathematical symbolism. Television also changes their character in a negative way because violent programs increasingly make them impatient and cruel. More seriously, television opens all of society's secrets and taboos, thus it erases the dividing line between childhood and adulthood. </a:t>
            </a:r>
            <a:endParaRPr sz="3600" dirty="0"/>
          </a:p>
        </p:txBody>
      </p:sp>
      <p:sp>
        <p:nvSpPr>
          <p:cNvPr id="382" name="Google Shape;382;p35"/>
          <p:cNvSpPr txBox="1"/>
          <p:nvPr/>
        </p:nvSpPr>
        <p:spPr>
          <a:xfrm>
            <a:off x="228600" y="3429000"/>
            <a:ext cx="8915400" cy="2677616"/>
          </a:xfrm>
          <a:prstGeom prst="rect">
            <a:avLst/>
          </a:prstGeom>
          <a:noFill/>
          <a:ln>
            <a:noFill/>
          </a:ln>
        </p:spPr>
        <p:txBody>
          <a:bodyPr spcFirstLastPara="1" wrap="square" lIns="91425" tIns="45700" rIns="91425" bIns="45700" anchor="t" anchorCtr="0">
            <a:spAutoFit/>
          </a:bodyPr>
          <a:lstStyle/>
          <a:p>
            <a:pPr marL="342900" lvl="0" indent="-342900">
              <a:lnSpc>
                <a:spcPct val="150000"/>
              </a:lnSpc>
              <a:buFont typeface="+mj-lt"/>
              <a:buAutoNum type="arabicPeriod"/>
            </a:pPr>
            <a:r>
              <a:rPr lang="en-US" sz="1600" dirty="0">
                <a:solidFill>
                  <a:schemeClr val="dk1"/>
                </a:solidFill>
                <a:latin typeface="Arial" panose="020B0604020202020204" pitchFamily="34" charset="0"/>
                <a:ea typeface="Tahoma"/>
                <a:cs typeface="Calibri" panose="020F0502020204030204" pitchFamily="34" charset="0"/>
                <a:sym typeface="Tahoma"/>
              </a:rPr>
              <a:t>We cannot ignore the disastrous effects of TV on children</a:t>
            </a:r>
            <a:r>
              <a:rPr lang="en-US" sz="1600" b="0" dirty="0">
                <a:solidFill>
                  <a:schemeClr val="dk1"/>
                </a:solidFill>
                <a:latin typeface="Arial" panose="020B0604020202020204" pitchFamily="34" charset="0"/>
                <a:ea typeface="Tahoma"/>
                <a:cs typeface="Calibri" panose="020F0502020204030204" pitchFamily="34" charset="0"/>
                <a:sym typeface="Tahoma"/>
              </a:rPr>
              <a:t>.</a:t>
            </a:r>
            <a:endParaRPr sz="1600" b="0" dirty="0">
              <a:solidFill>
                <a:schemeClr val="dk1"/>
              </a:solidFill>
              <a:latin typeface="Arial" panose="020B0604020202020204" pitchFamily="34" charset="0"/>
              <a:ea typeface="Tahoma"/>
              <a:cs typeface="Calibri" panose="020F0502020204030204" pitchFamily="34" charset="0"/>
              <a:sym typeface="Tahoma"/>
            </a:endParaRPr>
          </a:p>
          <a:p>
            <a:pPr marL="342900" marR="0" lvl="0" indent="-342900" algn="l" rtl="0">
              <a:lnSpc>
                <a:spcPct val="150000"/>
              </a:lnSpc>
              <a:spcBef>
                <a:spcPts val="0"/>
              </a:spcBef>
              <a:spcAft>
                <a:spcPts val="0"/>
              </a:spcAft>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It appears to shorten the attention span of the young.</a:t>
            </a:r>
            <a:endParaRPr sz="1600" dirty="0"/>
          </a:p>
          <a:p>
            <a:pPr marL="342900" marR="0" lvl="0" indent="-342900" algn="l" rtl="0">
              <a:lnSpc>
                <a:spcPct val="150000"/>
              </a:lnSpc>
              <a:spcBef>
                <a:spcPts val="0"/>
              </a:spcBef>
              <a:spcAft>
                <a:spcPts val="0"/>
              </a:spcAft>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It also seems to erode their linguistic powers and ability to handle mathematical symbolism. </a:t>
            </a:r>
            <a:endParaRPr sz="1600" dirty="0"/>
          </a:p>
          <a:p>
            <a:pPr marL="342900" marR="0" lvl="0" indent="-342900" algn="l" rtl="0">
              <a:lnSpc>
                <a:spcPct val="150000"/>
              </a:lnSpc>
              <a:spcBef>
                <a:spcPts val="0"/>
              </a:spcBef>
              <a:spcAft>
                <a:spcPts val="0"/>
              </a:spcAft>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Television also changes their character in a negative way</a:t>
            </a:r>
            <a:endParaRPr sz="1600" dirty="0"/>
          </a:p>
          <a:p>
            <a:pPr marL="342900" marR="0" lvl="0" indent="-342900" algn="l" rtl="0">
              <a:lnSpc>
                <a:spcPct val="150000"/>
              </a:lnSpc>
              <a:spcBef>
                <a:spcPts val="0"/>
              </a:spcBef>
              <a:spcAft>
                <a:spcPts val="0"/>
              </a:spcAft>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Violent programs increasingly make them impatient and cruel. </a:t>
            </a:r>
            <a:endParaRPr sz="1600" dirty="0"/>
          </a:p>
          <a:p>
            <a:pPr marL="342900" marR="0" lvl="0" indent="-342900" algn="l" rtl="0">
              <a:lnSpc>
                <a:spcPct val="150000"/>
              </a:lnSpc>
              <a:spcBef>
                <a:spcPts val="0"/>
              </a:spcBef>
              <a:spcAft>
                <a:spcPts val="0"/>
              </a:spcAft>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More seriously, television opens all of society's secrets and taboos.</a:t>
            </a:r>
            <a:endParaRPr sz="1600" dirty="0"/>
          </a:p>
          <a:p>
            <a:pPr marL="342900" marR="0" lvl="0" indent="-342900" algn="l" rtl="0">
              <a:lnSpc>
                <a:spcPct val="150000"/>
              </a:lnSpc>
              <a:spcBef>
                <a:spcPts val="0"/>
              </a:spcBef>
              <a:spcAft>
                <a:spcPts val="0"/>
              </a:spcAft>
              <a:buFont typeface="+mj-lt"/>
              <a:buAutoNum type="arabicPeriod"/>
            </a:pPr>
            <a:r>
              <a:rPr lang="en-US" sz="1600" b="0" dirty="0">
                <a:solidFill>
                  <a:schemeClr val="dk1"/>
                </a:solidFill>
                <a:latin typeface="Arial" panose="020B0604020202020204" pitchFamily="34" charset="0"/>
                <a:ea typeface="Tahoma"/>
                <a:cs typeface="Calibri" panose="020F0502020204030204" pitchFamily="34" charset="0"/>
                <a:sym typeface="Tahoma"/>
              </a:rPr>
              <a:t>It erases the dividing line between childhood and adulthood.</a:t>
            </a:r>
            <a:endParaRPr sz="1600"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70C0"/>
              </a:buClr>
              <a:buSzPts val="2400"/>
              <a:buFont typeface="Arial"/>
              <a:buNone/>
            </a:pPr>
            <a:r>
              <a:rPr lang="en-US" sz="2400" b="1">
                <a:solidFill>
                  <a:srgbClr val="0070C0"/>
                </a:solidFill>
              </a:rPr>
              <a:t>Input </a:t>
            </a:r>
            <a:endParaRPr sz="2400" b="1">
              <a:solidFill>
                <a:srgbClr val="0070C0"/>
              </a:solidFill>
            </a:endParaRPr>
          </a:p>
          <a:p>
            <a:pPr marL="0" lvl="0" indent="0" algn="l" rtl="0">
              <a:lnSpc>
                <a:spcPct val="100000"/>
              </a:lnSpc>
              <a:spcBef>
                <a:spcPts val="0"/>
              </a:spcBef>
              <a:spcAft>
                <a:spcPts val="0"/>
              </a:spcAft>
              <a:buClr>
                <a:srgbClr val="0070C0"/>
              </a:buClr>
              <a:buSzPts val="2400"/>
              <a:buFont typeface="Arial"/>
              <a:buNone/>
            </a:pPr>
            <a:endParaRPr sz="2400" b="1">
              <a:solidFill>
                <a:srgbClr val="0070C0"/>
              </a:solidFill>
            </a:endParaRPr>
          </a:p>
        </p:txBody>
      </p:sp>
      <p:sp>
        <p:nvSpPr>
          <p:cNvPr id="150" name="Google Shape;150;p7"/>
          <p:cNvSpPr txBox="1"/>
          <p:nvPr/>
        </p:nvSpPr>
        <p:spPr>
          <a:xfrm>
            <a:off x="457200" y="6199900"/>
            <a:ext cx="3619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70C0"/>
                </a:solidFill>
                <a:latin typeface="Arial"/>
                <a:ea typeface="Arial"/>
                <a:cs typeface="Arial"/>
                <a:sym typeface="Arial"/>
              </a:rPr>
              <a:t>Source: pinterest</a:t>
            </a:r>
            <a:endParaRPr sz="1400" b="0" i="0" u="none" strike="noStrike" cap="none">
              <a:solidFill>
                <a:srgbClr val="000000"/>
              </a:solidFill>
              <a:latin typeface="Arial"/>
              <a:ea typeface="Arial"/>
              <a:cs typeface="Arial"/>
              <a:sym typeface="Arial"/>
            </a:endParaRPr>
          </a:p>
        </p:txBody>
      </p:sp>
      <p:sp>
        <p:nvSpPr>
          <p:cNvPr id="151" name="Google Shape;151;p7"/>
          <p:cNvSpPr txBox="1">
            <a:spLocks noGrp="1"/>
          </p:cNvSpPr>
          <p:nvPr>
            <p:ph type="title"/>
          </p:nvPr>
        </p:nvSpPr>
        <p:spPr>
          <a:xfrm>
            <a:off x="762000" y="80006"/>
            <a:ext cx="8039100" cy="72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solidFill>
                  <a:srgbClr val="C00000"/>
                </a:solidFill>
              </a:rPr>
              <a:t>Fallacy of insufficient evidence</a:t>
            </a:r>
            <a:endParaRPr>
              <a:solidFill>
                <a:srgbClr val="C00000"/>
              </a:solidFill>
            </a:endParaRPr>
          </a:p>
        </p:txBody>
      </p:sp>
      <p:sp>
        <p:nvSpPr>
          <p:cNvPr id="152" name="Google Shape;152;p7"/>
          <p:cNvSpPr txBox="1"/>
          <p:nvPr/>
        </p:nvSpPr>
        <p:spPr>
          <a:xfrm>
            <a:off x="609600" y="5577244"/>
            <a:ext cx="8534400" cy="76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dirty="0">
                <a:solidFill>
                  <a:srgbClr val="0070C0"/>
                </a:solidFill>
                <a:latin typeface="Arial"/>
                <a:ea typeface="Arial"/>
                <a:cs typeface="Arial"/>
                <a:sym typeface="Arial"/>
              </a:rPr>
              <a:t>Fallacy type: </a:t>
            </a:r>
            <a:r>
              <a:rPr lang="vi-VN" sz="2400" b="1" i="0" u="none" strike="noStrike" cap="none" dirty="0">
                <a:solidFill>
                  <a:srgbClr val="0070C0"/>
                </a:solidFill>
                <a:latin typeface="Arial"/>
                <a:ea typeface="Arial"/>
                <a:cs typeface="Arial"/>
                <a:sym typeface="Arial"/>
              </a:rPr>
              <a:t>Red </a:t>
            </a:r>
            <a:r>
              <a:rPr lang="en-US" sz="2400" b="1" i="0" u="none" strike="noStrike" cap="none" dirty="0" err="1">
                <a:solidFill>
                  <a:srgbClr val="0070C0"/>
                </a:solidFill>
                <a:latin typeface="Arial"/>
                <a:ea typeface="Arial"/>
                <a:cs typeface="Arial"/>
                <a:sym typeface="Arial"/>
              </a:rPr>
              <a:t>herr</a:t>
            </a:r>
            <a:r>
              <a:rPr lang="vi-VN" sz="2400" b="1" i="0" u="none" strike="noStrike" cap="none" dirty="0">
                <a:solidFill>
                  <a:srgbClr val="0070C0"/>
                </a:solidFill>
                <a:latin typeface="Arial"/>
                <a:ea typeface="Arial"/>
                <a:cs typeface="Arial"/>
                <a:sym typeface="Arial"/>
              </a:rPr>
              <a:t>ing</a:t>
            </a:r>
            <a:endParaRPr sz="1400" b="0" i="0" u="none" strike="noStrike" cap="none" dirty="0">
              <a:solidFill>
                <a:srgbClr val="000000"/>
              </a:solidFill>
              <a:highlight>
                <a:srgbClr val="FFFF00"/>
              </a:highlight>
              <a:latin typeface="Arial"/>
              <a:ea typeface="Arial"/>
              <a:cs typeface="Arial"/>
              <a:sym typeface="Arial"/>
            </a:endParaRPr>
          </a:p>
        </p:txBody>
      </p:sp>
      <p:pic>
        <p:nvPicPr>
          <p:cNvPr id="153" name="Google Shape;153;p7"/>
          <p:cNvPicPr preferRelativeResize="0"/>
          <p:nvPr/>
        </p:nvPicPr>
        <p:blipFill rotWithShape="1">
          <a:blip r:embed="rId3">
            <a:alphaModFix/>
          </a:blip>
          <a:srcRect/>
          <a:stretch/>
        </p:blipFill>
        <p:spPr>
          <a:xfrm>
            <a:off x="887999" y="1789331"/>
            <a:ext cx="7635631" cy="3425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6"/>
          <p:cNvSpPr txBox="1">
            <a:spLocks noGrp="1"/>
          </p:cNvSpPr>
          <p:nvPr>
            <p:ph type="ctrTitle"/>
          </p:nvPr>
        </p:nvSpPr>
        <p:spPr>
          <a:xfrm>
            <a:off x="228600" y="17463"/>
            <a:ext cx="8610600" cy="5526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Diagram the argument</a:t>
            </a:r>
            <a:endParaRPr dirty="0"/>
          </a:p>
        </p:txBody>
      </p:sp>
      <p:sp>
        <p:nvSpPr>
          <p:cNvPr id="401" name="Google Shape;401;p36"/>
          <p:cNvSpPr txBox="1">
            <a:spLocks noGrp="1"/>
          </p:cNvSpPr>
          <p:nvPr>
            <p:ph type="subTitle" idx="1"/>
          </p:nvPr>
        </p:nvSpPr>
        <p:spPr>
          <a:xfrm>
            <a:off x="114300" y="658018"/>
            <a:ext cx="8915400" cy="20574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600"/>
              <a:buFont typeface="Noto Sans Symbols"/>
              <a:buNone/>
            </a:pPr>
            <a:r>
              <a:rPr lang="en-US" sz="1600" dirty="0">
                <a:solidFill>
                  <a:schemeClr val="dk1"/>
                </a:solidFill>
                <a:latin typeface="Arial" panose="020B0604020202020204" pitchFamily="34" charset="0"/>
                <a:ea typeface="Tahoma"/>
                <a:cs typeface="Calibri" panose="020F0502020204030204" pitchFamily="34" charset="0"/>
                <a:sym typeface="Tahoma"/>
              </a:rPr>
              <a:t>We cannot ignore disastrous effects of TV on children. It appears to shorten the attention span of the young. It also seems to erode their linguistic powers and ability to handle mathematical symbolism. Additionally, television changes their character in a negative way because violent programs increasingly make them impatient and cruel. More seriously, television opens all of society's secrets and taboos, thus it erases the dividing line between childhood and adulthood. </a:t>
            </a:r>
            <a:endParaRPr dirty="0"/>
          </a:p>
        </p:txBody>
      </p:sp>
      <p:sp>
        <p:nvSpPr>
          <p:cNvPr id="402" name="Google Shape;402;p36"/>
          <p:cNvSpPr txBox="1"/>
          <p:nvPr/>
        </p:nvSpPr>
        <p:spPr>
          <a:xfrm>
            <a:off x="74761" y="2715418"/>
            <a:ext cx="8493505" cy="23544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dirty="0">
                <a:solidFill>
                  <a:schemeClr val="dk1"/>
                </a:solidFill>
                <a:latin typeface="Arial" panose="020B0604020202020204" pitchFamily="34" charset="0"/>
                <a:ea typeface="Tahoma"/>
                <a:cs typeface="Calibri" panose="020F0502020204030204" pitchFamily="34" charset="0"/>
                <a:sym typeface="Tahoma"/>
              </a:rPr>
              <a:t>(1) </a:t>
            </a:r>
            <a:r>
              <a:rPr lang="en-US" sz="1400" b="0" dirty="0">
                <a:solidFill>
                  <a:schemeClr val="dk1"/>
                </a:solidFill>
                <a:latin typeface="Arial" panose="020B0604020202020204" pitchFamily="34" charset="0"/>
                <a:ea typeface="Tahoma"/>
                <a:cs typeface="Calibri" panose="020F0502020204030204" pitchFamily="34" charset="0"/>
                <a:sym typeface="Tahoma"/>
              </a:rPr>
              <a:t>We cannot ignore disastrous effects of TV on children.</a:t>
            </a:r>
            <a:endParaRPr sz="1400" b="0" dirty="0">
              <a:solidFill>
                <a:schemeClr val="dk1"/>
              </a:solidFill>
              <a:latin typeface="Arial" panose="020B0604020202020204" pitchFamily="34" charset="0"/>
              <a:ea typeface="Tahoma"/>
              <a:cs typeface="Calibri" panose="020F0502020204030204" pitchFamily="34" charset="0"/>
              <a:sym typeface="Tahoma"/>
            </a:endParaRPr>
          </a:p>
          <a:p>
            <a:pPr marL="0" marR="0" lvl="0" indent="0" algn="l" rtl="0">
              <a:lnSpc>
                <a:spcPct val="150000"/>
              </a:lnSpc>
              <a:spcBef>
                <a:spcPts val="0"/>
              </a:spcBef>
              <a:spcAft>
                <a:spcPts val="0"/>
              </a:spcAft>
              <a:buNone/>
            </a:pPr>
            <a:r>
              <a:rPr lang="en-US" sz="1400" b="1" dirty="0">
                <a:solidFill>
                  <a:schemeClr val="dk1"/>
                </a:solidFill>
                <a:latin typeface="Arial" panose="020B0604020202020204" pitchFamily="34" charset="0"/>
                <a:ea typeface="Tahoma"/>
                <a:cs typeface="Calibri" panose="020F0502020204030204" pitchFamily="34" charset="0"/>
                <a:sym typeface="Tahoma"/>
              </a:rPr>
              <a:t>(2)</a:t>
            </a:r>
            <a:r>
              <a:rPr lang="en-US" sz="1400" b="0" dirty="0">
                <a:solidFill>
                  <a:schemeClr val="dk1"/>
                </a:solidFill>
                <a:latin typeface="Arial" panose="020B0604020202020204" pitchFamily="34" charset="0"/>
                <a:ea typeface="Tahoma"/>
                <a:cs typeface="Calibri" panose="020F0502020204030204" pitchFamily="34" charset="0"/>
                <a:sym typeface="Tahoma"/>
              </a:rPr>
              <a:t> It appears to shorten the attention span of the young.</a:t>
            </a:r>
            <a:endParaRPr dirty="0"/>
          </a:p>
          <a:p>
            <a:pPr marL="0" marR="0" lvl="0" indent="0" algn="l" rtl="0">
              <a:lnSpc>
                <a:spcPct val="150000"/>
              </a:lnSpc>
              <a:spcBef>
                <a:spcPts val="0"/>
              </a:spcBef>
              <a:spcAft>
                <a:spcPts val="0"/>
              </a:spcAft>
              <a:buNone/>
            </a:pPr>
            <a:r>
              <a:rPr lang="en-US" sz="1400" b="1" dirty="0">
                <a:solidFill>
                  <a:schemeClr val="dk1"/>
                </a:solidFill>
                <a:latin typeface="Arial" panose="020B0604020202020204" pitchFamily="34" charset="0"/>
                <a:ea typeface="Tahoma"/>
                <a:cs typeface="Calibri" panose="020F0502020204030204" pitchFamily="34" charset="0"/>
                <a:sym typeface="Tahoma"/>
              </a:rPr>
              <a:t>(3)</a:t>
            </a:r>
            <a:r>
              <a:rPr lang="en-US" sz="1400" b="0" dirty="0">
                <a:solidFill>
                  <a:schemeClr val="dk1"/>
                </a:solidFill>
                <a:latin typeface="Arial" panose="020B0604020202020204" pitchFamily="34" charset="0"/>
                <a:ea typeface="Tahoma"/>
                <a:cs typeface="Calibri" panose="020F0502020204030204" pitchFamily="34" charset="0"/>
                <a:sym typeface="Tahoma"/>
              </a:rPr>
              <a:t> It also seems to erode their linguistic powers and ability to handle mathematical symbolism. </a:t>
            </a:r>
            <a:endParaRPr dirty="0"/>
          </a:p>
          <a:p>
            <a:pPr marL="0" marR="0" lvl="0" indent="0" algn="l" rtl="0">
              <a:lnSpc>
                <a:spcPct val="150000"/>
              </a:lnSpc>
              <a:spcBef>
                <a:spcPts val="0"/>
              </a:spcBef>
              <a:spcAft>
                <a:spcPts val="0"/>
              </a:spcAft>
              <a:buNone/>
            </a:pPr>
            <a:r>
              <a:rPr lang="en-US" sz="1400" b="1" dirty="0">
                <a:solidFill>
                  <a:schemeClr val="dk1"/>
                </a:solidFill>
                <a:latin typeface="Arial" panose="020B0604020202020204" pitchFamily="34" charset="0"/>
                <a:ea typeface="Tahoma"/>
                <a:cs typeface="Calibri" panose="020F0502020204030204" pitchFamily="34" charset="0"/>
                <a:sym typeface="Tahoma"/>
              </a:rPr>
              <a:t>(4)</a:t>
            </a:r>
            <a:r>
              <a:rPr lang="en-US" sz="1400" b="0" dirty="0">
                <a:solidFill>
                  <a:schemeClr val="dk1"/>
                </a:solidFill>
                <a:latin typeface="Arial" panose="020B0604020202020204" pitchFamily="34" charset="0"/>
                <a:ea typeface="Tahoma"/>
                <a:cs typeface="Calibri" panose="020F0502020204030204" pitchFamily="34" charset="0"/>
                <a:sym typeface="Tahoma"/>
              </a:rPr>
              <a:t> Additionally, </a:t>
            </a:r>
            <a:r>
              <a:rPr lang="en-US" dirty="0">
                <a:solidFill>
                  <a:schemeClr val="dk1"/>
                </a:solidFill>
                <a:latin typeface="Arial" panose="020B0604020202020204" pitchFamily="34" charset="0"/>
                <a:ea typeface="Tahoma"/>
                <a:cs typeface="Calibri" panose="020F0502020204030204" pitchFamily="34" charset="0"/>
                <a:sym typeface="Tahoma"/>
              </a:rPr>
              <a:t>t</a:t>
            </a:r>
            <a:r>
              <a:rPr lang="en-US" sz="1400" b="0" dirty="0">
                <a:solidFill>
                  <a:schemeClr val="dk1"/>
                </a:solidFill>
                <a:latin typeface="Arial" panose="020B0604020202020204" pitchFamily="34" charset="0"/>
                <a:ea typeface="Tahoma"/>
                <a:cs typeface="Calibri" panose="020F0502020204030204" pitchFamily="34" charset="0"/>
                <a:sym typeface="Tahoma"/>
              </a:rPr>
              <a:t>elevision changes their character in a negative way.</a:t>
            </a:r>
            <a:endParaRPr dirty="0"/>
          </a:p>
          <a:p>
            <a:pPr marL="0" marR="0" lvl="0" indent="0" algn="l" rtl="0">
              <a:lnSpc>
                <a:spcPct val="150000"/>
              </a:lnSpc>
              <a:spcBef>
                <a:spcPts val="0"/>
              </a:spcBef>
              <a:spcAft>
                <a:spcPts val="0"/>
              </a:spcAft>
              <a:buNone/>
            </a:pPr>
            <a:r>
              <a:rPr lang="en-US" sz="1400" b="1" dirty="0">
                <a:solidFill>
                  <a:schemeClr val="dk1"/>
                </a:solidFill>
                <a:latin typeface="Arial" panose="020B0604020202020204" pitchFamily="34" charset="0"/>
                <a:ea typeface="Tahoma"/>
                <a:cs typeface="Calibri" panose="020F0502020204030204" pitchFamily="34" charset="0"/>
                <a:sym typeface="Tahoma"/>
              </a:rPr>
              <a:t>(5)</a:t>
            </a:r>
            <a:r>
              <a:rPr lang="en-US" sz="1400" b="0" dirty="0">
                <a:solidFill>
                  <a:schemeClr val="dk1"/>
                </a:solidFill>
                <a:latin typeface="Arial" panose="020B0604020202020204" pitchFamily="34" charset="0"/>
                <a:ea typeface="Tahoma"/>
                <a:cs typeface="Calibri" panose="020F0502020204030204" pitchFamily="34" charset="0"/>
                <a:sym typeface="Tahoma"/>
              </a:rPr>
              <a:t> Violent programs increasingly make them impatient and cruel. </a:t>
            </a:r>
            <a:endParaRPr dirty="0"/>
          </a:p>
          <a:p>
            <a:pPr marL="0" marR="0" lvl="0" indent="0" algn="l" rtl="0">
              <a:lnSpc>
                <a:spcPct val="150000"/>
              </a:lnSpc>
              <a:spcBef>
                <a:spcPts val="0"/>
              </a:spcBef>
              <a:spcAft>
                <a:spcPts val="0"/>
              </a:spcAft>
              <a:buNone/>
            </a:pPr>
            <a:r>
              <a:rPr lang="en-US" sz="1400" b="1" dirty="0">
                <a:solidFill>
                  <a:schemeClr val="dk1"/>
                </a:solidFill>
                <a:latin typeface="Arial" panose="020B0604020202020204" pitchFamily="34" charset="0"/>
                <a:ea typeface="Tahoma"/>
                <a:cs typeface="Calibri" panose="020F0502020204030204" pitchFamily="34" charset="0"/>
                <a:sym typeface="Tahoma"/>
              </a:rPr>
              <a:t>(6)</a:t>
            </a:r>
            <a:r>
              <a:rPr lang="en-US" sz="1400" b="0" dirty="0">
                <a:solidFill>
                  <a:schemeClr val="dk1"/>
                </a:solidFill>
                <a:latin typeface="Arial" panose="020B0604020202020204" pitchFamily="34" charset="0"/>
                <a:ea typeface="Tahoma"/>
                <a:cs typeface="Calibri" panose="020F0502020204030204" pitchFamily="34" charset="0"/>
                <a:sym typeface="Tahoma"/>
              </a:rPr>
              <a:t> More seriously, television opens all of society's secrets and taboos.</a:t>
            </a:r>
            <a:endParaRPr dirty="0"/>
          </a:p>
          <a:p>
            <a:pPr marL="0" marR="0" lvl="0" indent="0" algn="l" rtl="0">
              <a:lnSpc>
                <a:spcPct val="150000"/>
              </a:lnSpc>
              <a:spcBef>
                <a:spcPts val="0"/>
              </a:spcBef>
              <a:spcAft>
                <a:spcPts val="0"/>
              </a:spcAft>
              <a:buNone/>
            </a:pPr>
            <a:r>
              <a:rPr lang="en-US" sz="1400" b="1" dirty="0">
                <a:solidFill>
                  <a:schemeClr val="dk1"/>
                </a:solidFill>
                <a:latin typeface="Arial" panose="020B0604020202020204" pitchFamily="34" charset="0"/>
                <a:ea typeface="Tahoma"/>
                <a:cs typeface="Calibri" panose="020F0502020204030204" pitchFamily="34" charset="0"/>
                <a:sym typeface="Tahoma"/>
              </a:rPr>
              <a:t>(7) </a:t>
            </a:r>
            <a:r>
              <a:rPr lang="en-US" sz="1400" b="0" dirty="0">
                <a:solidFill>
                  <a:schemeClr val="dk1"/>
                </a:solidFill>
                <a:latin typeface="Arial" panose="020B0604020202020204" pitchFamily="34" charset="0"/>
                <a:ea typeface="Tahoma"/>
                <a:cs typeface="Calibri" panose="020F0502020204030204" pitchFamily="34" charset="0"/>
                <a:sym typeface="Tahoma"/>
              </a:rPr>
              <a:t>It erases the dividing line between childhood and adulthood.</a:t>
            </a:r>
            <a:endParaRPr dirty="0"/>
          </a:p>
        </p:txBody>
      </p:sp>
      <p:pic>
        <p:nvPicPr>
          <p:cNvPr id="1026" name="Picture 2" descr="image">
            <a:extLst>
              <a:ext uri="{FF2B5EF4-FFF2-40B4-BE49-F238E27FC236}">
                <a16:creationId xmlns:a16="http://schemas.microsoft.com/office/drawing/2014/main" id="{98F3D946-E3F8-2462-71E8-9AD27F39D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258" y="4273182"/>
            <a:ext cx="2498725" cy="2420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BCAC11-0567-9072-3B18-D49539CF2556}"/>
              </a:ext>
            </a:extLst>
          </p:cNvPr>
          <p:cNvSpPr txBox="1"/>
          <p:nvPr/>
        </p:nvSpPr>
        <p:spPr>
          <a:xfrm>
            <a:off x="3606800" y="6167120"/>
            <a:ext cx="2498725" cy="307777"/>
          </a:xfrm>
          <a:prstGeom prst="rect">
            <a:avLst/>
          </a:prstGeom>
          <a:noFill/>
        </p:spPr>
        <p:txBody>
          <a:bodyPr wrap="square" rtlCol="0">
            <a:spAutoFit/>
          </a:bodyPr>
          <a:lstStyle/>
          <a:p>
            <a:r>
              <a:rPr lang="en-US" dirty="0"/>
              <a:t>Bui Cong Vinh </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7"/>
          <p:cNvSpPr txBox="1">
            <a:spLocks noGrp="1"/>
          </p:cNvSpPr>
          <p:nvPr>
            <p:ph type="subTitle" idx="1"/>
          </p:nvPr>
        </p:nvSpPr>
        <p:spPr>
          <a:xfrm>
            <a:off x="304800" y="133589"/>
            <a:ext cx="8534400" cy="1619012"/>
          </a:xfrm>
          <a:prstGeom prst="rect">
            <a:avLst/>
          </a:prstGeom>
          <a:noFill/>
          <a:ln>
            <a:noFill/>
          </a:ln>
        </p:spPr>
        <p:txBody>
          <a:bodyPr spcFirstLastPara="1" wrap="square" lIns="91425" tIns="45700" rIns="91425" bIns="45700" anchor="t" anchorCtr="0">
            <a:noAutofit/>
          </a:bodyPr>
          <a:lstStyle/>
          <a:p>
            <a:pPr marL="609600" lvl="0" indent="-609600" algn="just" rtl="0">
              <a:lnSpc>
                <a:spcPct val="120000"/>
              </a:lnSpc>
              <a:spcBef>
                <a:spcPts val="0"/>
              </a:spcBef>
              <a:spcAft>
                <a:spcPts val="0"/>
              </a:spcAft>
              <a:buClr>
                <a:schemeClr val="dk1"/>
              </a:buClr>
              <a:buSzPts val="2800"/>
              <a:buFont typeface="Arial"/>
              <a:buNone/>
            </a:pPr>
            <a:r>
              <a:rPr lang="vi-VN" sz="2000" b="1" dirty="0">
                <a:solidFill>
                  <a:schemeClr val="dk1"/>
                </a:solidFill>
              </a:rPr>
              <a:t>Task: </a:t>
            </a:r>
            <a:r>
              <a:rPr lang="en-US" sz="2000" b="1" dirty="0">
                <a:solidFill>
                  <a:schemeClr val="dk1"/>
                </a:solidFill>
              </a:rPr>
              <a:t>Number the statements, clarify the references and diagram the following argument: </a:t>
            </a:r>
            <a:endParaRPr sz="2400" dirty="0"/>
          </a:p>
          <a:p>
            <a:pPr marL="0" lvl="0" indent="0" algn="ctr" rtl="0">
              <a:lnSpc>
                <a:spcPct val="150000"/>
              </a:lnSpc>
              <a:spcBef>
                <a:spcPts val="360"/>
              </a:spcBef>
              <a:spcAft>
                <a:spcPts val="0"/>
              </a:spcAft>
              <a:buClr>
                <a:srgbClr val="2C2C2C"/>
              </a:buClr>
              <a:buSzPts val="1800"/>
              <a:buNone/>
            </a:pPr>
            <a:r>
              <a:rPr lang="en-US" sz="1800" i="1" dirty="0">
                <a:solidFill>
                  <a:srgbClr val="2C2C2C"/>
                </a:solidFill>
                <a:latin typeface="Arial"/>
                <a:ea typeface="Arial"/>
                <a:cs typeface="Arial"/>
                <a:sym typeface="Arial"/>
              </a:rPr>
              <a:t>President Donald Trump on the election result (</a:t>
            </a:r>
            <a:r>
              <a:rPr lang="en-US" sz="1800" i="1" dirty="0">
                <a:solidFill>
                  <a:srgbClr val="2C2C2C"/>
                </a:solidFill>
              </a:rPr>
              <a:t>November 8</a:t>
            </a:r>
            <a:r>
              <a:rPr lang="en-US" sz="1800" i="1" dirty="0">
                <a:solidFill>
                  <a:srgbClr val="2C2C2C"/>
                </a:solidFill>
                <a:latin typeface="Arial"/>
                <a:ea typeface="Arial"/>
                <a:cs typeface="Arial"/>
                <a:sym typeface="Arial"/>
              </a:rPr>
              <a:t>, </a:t>
            </a:r>
            <a:r>
              <a:rPr lang="en-US" sz="1800" i="1" dirty="0">
                <a:solidFill>
                  <a:srgbClr val="2C2C2C"/>
                </a:solidFill>
              </a:rPr>
              <a:t>2020</a:t>
            </a:r>
            <a:r>
              <a:rPr lang="en-US" sz="1800" i="1" dirty="0">
                <a:solidFill>
                  <a:srgbClr val="2C2C2C"/>
                </a:solidFill>
                <a:latin typeface="Arial"/>
                <a:ea typeface="Arial"/>
                <a:cs typeface="Arial"/>
                <a:sym typeface="Arial"/>
              </a:rPr>
              <a:t>)</a:t>
            </a:r>
            <a:endParaRPr sz="2400" i="1" dirty="0">
              <a:solidFill>
                <a:srgbClr val="2C2C2C"/>
              </a:solidFill>
              <a:latin typeface="Arial"/>
              <a:ea typeface="Arial"/>
              <a:cs typeface="Arial"/>
              <a:sym typeface="Arial"/>
            </a:endParaRPr>
          </a:p>
          <a:p>
            <a:pPr marL="0" lvl="0" indent="0" algn="just" rtl="0">
              <a:spcBef>
                <a:spcPts val="560"/>
              </a:spcBef>
              <a:spcAft>
                <a:spcPts val="0"/>
              </a:spcAft>
              <a:buClr>
                <a:srgbClr val="888888"/>
              </a:buClr>
              <a:buSzPts val="2800"/>
              <a:buFont typeface="Noto Sans Symbols"/>
              <a:buNone/>
            </a:pPr>
            <a:endParaRPr sz="2800" dirty="0">
              <a:solidFill>
                <a:schemeClr val="dk1"/>
              </a:solidFill>
            </a:endParaRPr>
          </a:p>
        </p:txBody>
      </p:sp>
      <p:sp>
        <p:nvSpPr>
          <p:cNvPr id="425" name="Google Shape;425;p37"/>
          <p:cNvSpPr txBox="1"/>
          <p:nvPr/>
        </p:nvSpPr>
        <p:spPr>
          <a:xfrm>
            <a:off x="304800" y="6355079"/>
            <a:ext cx="90061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dirty="0">
                <a:solidFill>
                  <a:schemeClr val="dk1"/>
                </a:solidFill>
                <a:latin typeface="Arial" panose="020B0604020202020204" pitchFamily="34" charset="0"/>
                <a:ea typeface="Tahoma"/>
                <a:cs typeface="Calibri" panose="020F0502020204030204" pitchFamily="34" charset="0"/>
                <a:sym typeface="Tahoma"/>
              </a:rPr>
              <a:t>https://</a:t>
            </a:r>
            <a:r>
              <a:rPr lang="en-US" sz="1800" b="0" dirty="0" err="1">
                <a:solidFill>
                  <a:schemeClr val="dk1"/>
                </a:solidFill>
                <a:latin typeface="Arial" panose="020B0604020202020204" pitchFamily="34" charset="0"/>
                <a:ea typeface="Tahoma"/>
                <a:cs typeface="Calibri" panose="020F0502020204030204" pitchFamily="34" charset="0"/>
                <a:sym typeface="Tahoma"/>
              </a:rPr>
              <a:t>apnews.com</a:t>
            </a:r>
            <a:r>
              <a:rPr lang="en-US" sz="1800" b="0" dirty="0">
                <a:solidFill>
                  <a:schemeClr val="dk1"/>
                </a:solidFill>
                <a:latin typeface="Arial" panose="020B0604020202020204" pitchFamily="34" charset="0"/>
                <a:ea typeface="Tahoma"/>
                <a:cs typeface="Calibri" panose="020F0502020204030204" pitchFamily="34" charset="0"/>
                <a:sym typeface="Tahoma"/>
              </a:rPr>
              <a:t>/article/transcript-statement-</a:t>
            </a:r>
            <a:r>
              <a:rPr lang="en-US" sz="1800" b="0" dirty="0" err="1">
                <a:solidFill>
                  <a:schemeClr val="dk1"/>
                </a:solidFill>
                <a:latin typeface="Arial" panose="020B0604020202020204" pitchFamily="34" charset="0"/>
                <a:ea typeface="Tahoma"/>
                <a:cs typeface="Calibri" panose="020F0502020204030204" pitchFamily="34" charset="0"/>
                <a:sym typeface="Tahoma"/>
              </a:rPr>
              <a:t>donald</a:t>
            </a:r>
            <a:r>
              <a:rPr lang="en-US" sz="1800" b="0" dirty="0">
                <a:solidFill>
                  <a:schemeClr val="dk1"/>
                </a:solidFill>
                <a:latin typeface="Arial" panose="020B0604020202020204" pitchFamily="34" charset="0"/>
                <a:ea typeface="Tahoma"/>
                <a:cs typeface="Calibri" panose="020F0502020204030204" pitchFamily="34" charset="0"/>
                <a:sym typeface="Tahoma"/>
              </a:rPr>
              <a:t>-trump-</a:t>
            </a:r>
            <a:endParaRPr dirty="0"/>
          </a:p>
        </p:txBody>
      </p:sp>
      <p:sp>
        <p:nvSpPr>
          <p:cNvPr id="426" name="Google Shape;426;p37"/>
          <p:cNvSpPr txBox="1"/>
          <p:nvPr/>
        </p:nvSpPr>
        <p:spPr>
          <a:xfrm>
            <a:off x="533400" y="1981200"/>
            <a:ext cx="8305800" cy="3582479"/>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None/>
            </a:pPr>
            <a:r>
              <a:rPr lang="en-US" sz="1800" b="0" dirty="0">
                <a:solidFill>
                  <a:srgbClr val="2C2C2C"/>
                </a:solidFill>
                <a:latin typeface="Arial"/>
                <a:ea typeface="Arial"/>
                <a:cs typeface="Arial"/>
                <a:sym typeface="Arial"/>
              </a:rPr>
              <a:t>“Beginning Monday, our campaign will start prosecuting our case in court to ensure election laws are fully upheld and the rightful winner is seated. The American People are entitled to an honest election: counting all legal ballots, and not counting any illegal ballots. This is the only way to ensure the public has full confidence in our election. It remains shocking that the Biden campaign refuses to agree with this basic principle and wants ballots counted even if they are fraudulent, manufactured, or cast by ineligible or deceased voters. Only a party engaged in wrongdoing would unlawfully keep observers out of the count room and then fight in court to block their access.”</a:t>
            </a:r>
            <a:endParaRPr sz="1800" b="0" dirty="0">
              <a:solidFill>
                <a:schemeClr val="dk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cxnSp>
        <p:nvCxnSpPr>
          <p:cNvPr id="432" name="Google Shape;432;p38"/>
          <p:cNvCxnSpPr/>
          <p:nvPr/>
        </p:nvCxnSpPr>
        <p:spPr>
          <a:xfrm>
            <a:off x="4810855" y="5195975"/>
            <a:ext cx="225725" cy="317155"/>
          </a:xfrm>
          <a:prstGeom prst="straightConnector1">
            <a:avLst/>
          </a:prstGeom>
          <a:noFill/>
          <a:ln w="9525" cap="flat" cmpd="sng">
            <a:solidFill>
              <a:schemeClr val="dk1"/>
            </a:solidFill>
            <a:prstDash val="solid"/>
            <a:round/>
            <a:headEnd type="none" w="med" len="med"/>
            <a:tailEnd type="triangle" w="med" len="med"/>
          </a:ln>
        </p:spPr>
      </p:cxnSp>
      <p:sp>
        <p:nvSpPr>
          <p:cNvPr id="433" name="Google Shape;433;p38"/>
          <p:cNvSpPr txBox="1"/>
          <p:nvPr/>
        </p:nvSpPr>
        <p:spPr>
          <a:xfrm>
            <a:off x="2933892" y="5403100"/>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dirty="0">
                <a:solidFill>
                  <a:schemeClr val="dk1"/>
                </a:solidFill>
                <a:latin typeface="Arial" panose="020B0604020202020204" pitchFamily="34" charset="0"/>
                <a:ea typeface="Tahoma"/>
                <a:cs typeface="Calibri" panose="020F0502020204030204" pitchFamily="34" charset="0"/>
                <a:sym typeface="Tahoma"/>
              </a:rPr>
              <a:t>2</a:t>
            </a:r>
            <a:endParaRPr sz="1100" b="1" dirty="0">
              <a:solidFill>
                <a:schemeClr val="dk1"/>
              </a:solidFill>
              <a:latin typeface="Arial" panose="020B0604020202020204" pitchFamily="34" charset="0"/>
              <a:ea typeface="Tahoma"/>
              <a:cs typeface="Calibri" panose="020F0502020204030204" pitchFamily="34" charset="0"/>
              <a:sym typeface="Tahoma"/>
            </a:endParaRPr>
          </a:p>
        </p:txBody>
      </p:sp>
      <p:sp>
        <p:nvSpPr>
          <p:cNvPr id="434" name="Google Shape;434;p38"/>
          <p:cNvSpPr txBox="1"/>
          <p:nvPr/>
        </p:nvSpPr>
        <p:spPr>
          <a:xfrm>
            <a:off x="4613694" y="5481935"/>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dirty="0">
                <a:solidFill>
                  <a:schemeClr val="dk1"/>
                </a:solidFill>
                <a:latin typeface="Arial" panose="020B0604020202020204" pitchFamily="34" charset="0"/>
                <a:ea typeface="Tahoma"/>
                <a:cs typeface="Calibri" panose="020F0502020204030204" pitchFamily="34" charset="0"/>
                <a:sym typeface="Tahoma"/>
              </a:rPr>
              <a:t>4</a:t>
            </a:r>
            <a:endParaRPr dirty="0"/>
          </a:p>
        </p:txBody>
      </p:sp>
      <p:sp>
        <p:nvSpPr>
          <p:cNvPr id="435" name="Google Shape;435;p38"/>
          <p:cNvSpPr txBox="1"/>
          <p:nvPr/>
        </p:nvSpPr>
        <p:spPr>
          <a:xfrm>
            <a:off x="4125582" y="4593766"/>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dirty="0">
                <a:solidFill>
                  <a:schemeClr val="dk1"/>
                </a:solidFill>
                <a:latin typeface="Arial" panose="020B0604020202020204" pitchFamily="34" charset="0"/>
                <a:ea typeface="Tahoma"/>
                <a:cs typeface="Calibri" panose="020F0502020204030204" pitchFamily="34" charset="0"/>
                <a:sym typeface="Tahoma"/>
              </a:rPr>
              <a:t>5</a:t>
            </a:r>
            <a:endParaRPr dirty="0"/>
          </a:p>
        </p:txBody>
      </p:sp>
      <p:cxnSp>
        <p:nvCxnSpPr>
          <p:cNvPr id="436" name="Google Shape;436;p38"/>
          <p:cNvCxnSpPr/>
          <p:nvPr/>
        </p:nvCxnSpPr>
        <p:spPr>
          <a:xfrm>
            <a:off x="3352800" y="5943600"/>
            <a:ext cx="1981200" cy="0"/>
          </a:xfrm>
          <a:prstGeom prst="straightConnector1">
            <a:avLst/>
          </a:prstGeom>
          <a:noFill/>
          <a:ln w="9525" cap="flat" cmpd="sng">
            <a:solidFill>
              <a:srgbClr val="4A7DBA"/>
            </a:solidFill>
            <a:prstDash val="solid"/>
            <a:round/>
            <a:headEnd type="none" w="sm" len="sm"/>
            <a:tailEnd type="none" w="sm" len="sm"/>
          </a:ln>
        </p:spPr>
      </p:cxnSp>
      <p:sp>
        <p:nvSpPr>
          <p:cNvPr id="437" name="Google Shape;437;p38"/>
          <p:cNvSpPr txBox="1"/>
          <p:nvPr/>
        </p:nvSpPr>
        <p:spPr>
          <a:xfrm>
            <a:off x="5181600" y="4614828"/>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dirty="0">
                <a:solidFill>
                  <a:schemeClr val="dk1"/>
                </a:solidFill>
                <a:latin typeface="Arial" panose="020B0604020202020204" pitchFamily="34" charset="0"/>
                <a:ea typeface="Tahoma"/>
                <a:cs typeface="Calibri" panose="020F0502020204030204" pitchFamily="34" charset="0"/>
                <a:sym typeface="Tahoma"/>
              </a:rPr>
              <a:t>6</a:t>
            </a:r>
            <a:endParaRPr dirty="0"/>
          </a:p>
        </p:txBody>
      </p:sp>
      <p:sp>
        <p:nvSpPr>
          <p:cNvPr id="438" name="Google Shape;438;p38"/>
          <p:cNvSpPr txBox="1"/>
          <p:nvPr/>
        </p:nvSpPr>
        <p:spPr>
          <a:xfrm>
            <a:off x="3951809" y="6022436"/>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dirty="0">
                <a:solidFill>
                  <a:schemeClr val="dk1"/>
                </a:solidFill>
                <a:latin typeface="Arial" panose="020B0604020202020204" pitchFamily="34" charset="0"/>
                <a:ea typeface="Tahoma"/>
                <a:cs typeface="Calibri" panose="020F0502020204030204" pitchFamily="34" charset="0"/>
                <a:sym typeface="Tahoma"/>
              </a:rPr>
              <a:t>1</a:t>
            </a:r>
            <a:endParaRPr sz="1100" b="1" dirty="0">
              <a:solidFill>
                <a:schemeClr val="dk1"/>
              </a:solidFill>
              <a:latin typeface="Arial" panose="020B0604020202020204" pitchFamily="34" charset="0"/>
              <a:ea typeface="Tahoma"/>
              <a:cs typeface="Calibri" panose="020F0502020204030204" pitchFamily="34" charset="0"/>
              <a:sym typeface="Tahoma"/>
            </a:endParaRPr>
          </a:p>
        </p:txBody>
      </p:sp>
      <p:sp>
        <p:nvSpPr>
          <p:cNvPr id="439" name="Google Shape;439;p38"/>
          <p:cNvSpPr txBox="1"/>
          <p:nvPr/>
        </p:nvSpPr>
        <p:spPr>
          <a:xfrm>
            <a:off x="3820256" y="5498755"/>
            <a:ext cx="9906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Arial"/>
              <a:buNone/>
            </a:pPr>
            <a:r>
              <a:rPr lang="en-US" sz="1600" b="1" dirty="0">
                <a:solidFill>
                  <a:schemeClr val="dk1"/>
                </a:solidFill>
                <a:latin typeface="Arial" panose="020B0604020202020204" pitchFamily="34" charset="0"/>
                <a:ea typeface="Tahoma"/>
                <a:cs typeface="Calibri" panose="020F0502020204030204" pitchFamily="34" charset="0"/>
                <a:sym typeface="Tahoma"/>
              </a:rPr>
              <a:t>+</a:t>
            </a:r>
            <a:endParaRPr sz="2400" b="1" dirty="0">
              <a:solidFill>
                <a:schemeClr val="dk1"/>
              </a:solidFill>
              <a:latin typeface="Arial" panose="020B0604020202020204" pitchFamily="34" charset="0"/>
              <a:ea typeface="Tahoma"/>
              <a:cs typeface="Calibri" panose="020F0502020204030204" pitchFamily="34" charset="0"/>
              <a:sym typeface="Tahoma"/>
            </a:endParaRPr>
          </a:p>
        </p:txBody>
      </p:sp>
      <p:cxnSp>
        <p:nvCxnSpPr>
          <p:cNvPr id="440" name="Google Shape;440;p38"/>
          <p:cNvCxnSpPr/>
          <p:nvPr/>
        </p:nvCxnSpPr>
        <p:spPr>
          <a:xfrm flipH="1">
            <a:off x="5321107" y="5181599"/>
            <a:ext cx="217963" cy="317155"/>
          </a:xfrm>
          <a:prstGeom prst="straightConnector1">
            <a:avLst/>
          </a:prstGeom>
          <a:noFill/>
          <a:ln w="9525" cap="flat" cmpd="sng">
            <a:solidFill>
              <a:schemeClr val="dk1"/>
            </a:solidFill>
            <a:prstDash val="solid"/>
            <a:round/>
            <a:headEnd type="none" w="med" len="med"/>
            <a:tailEnd type="triangle" w="med" len="med"/>
          </a:ln>
        </p:spPr>
      </p:cxnSp>
      <p:sp>
        <p:nvSpPr>
          <p:cNvPr id="442" name="Google Shape;442;p38"/>
          <p:cNvSpPr txBox="1"/>
          <p:nvPr/>
        </p:nvSpPr>
        <p:spPr>
          <a:xfrm>
            <a:off x="114300" y="1445845"/>
            <a:ext cx="8915400" cy="310850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Beginning Monday, our campaign will start prosecuting our case in court to ensure election laws are fully upheld and the rightful winner is seated. </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The American People are entitled to an honest election: counting all legal ballots, and not counting any illegal ballots. </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(This is the only way to ensure the public has full confidence in our election). </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The Biden campaign refuses to agree with this basic principle.</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(The Biden campaign) wants ballots counted even if they are fraudulent, manufactured, or cast by ineligible or deceased voters. </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Only a party (Biden’s Democratic Party) engaged in wrongdoing would unlawfully keep observers out of the count room and then fight in court to block their access.</a:t>
            </a:r>
            <a:endParaRPr sz="1400" b="0" dirty="0">
              <a:solidFill>
                <a:schemeClr val="dk1"/>
              </a:solidFill>
              <a:latin typeface="Arial" panose="020B0604020202020204" pitchFamily="34" charset="0"/>
              <a:ea typeface="Tahoma"/>
              <a:cs typeface="Calibri" panose="020F0502020204030204" pitchFamily="34" charset="0"/>
              <a:sym typeface="Tahoma"/>
            </a:endParaRPr>
          </a:p>
        </p:txBody>
      </p:sp>
      <p:sp>
        <p:nvSpPr>
          <p:cNvPr id="4" name="Google Shape;424;p37">
            <a:extLst>
              <a:ext uri="{FF2B5EF4-FFF2-40B4-BE49-F238E27FC236}">
                <a16:creationId xmlns:a16="http://schemas.microsoft.com/office/drawing/2014/main" id="{F055C945-7B66-434F-C47C-40FC61C659CC}"/>
              </a:ext>
            </a:extLst>
          </p:cNvPr>
          <p:cNvSpPr txBox="1">
            <a:spLocks/>
          </p:cNvSpPr>
          <p:nvPr/>
        </p:nvSpPr>
        <p:spPr>
          <a:xfrm>
            <a:off x="304800" y="133589"/>
            <a:ext cx="8534400" cy="16190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Arial"/>
                <a:ea typeface="Arial"/>
                <a:cs typeface="Arial"/>
                <a:sym typeface="Arial"/>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pPr marL="609600" indent="-609600" algn="just">
              <a:lnSpc>
                <a:spcPct val="120000"/>
              </a:lnSpc>
              <a:spcBef>
                <a:spcPts val="0"/>
              </a:spcBef>
              <a:buClr>
                <a:schemeClr val="dk1"/>
              </a:buClr>
              <a:buSzPts val="2800"/>
            </a:pPr>
            <a:r>
              <a:rPr lang="en-US" sz="2000" b="1">
                <a:solidFill>
                  <a:schemeClr val="dk1"/>
                </a:solidFill>
              </a:rPr>
              <a:t>Task: Number the statements, clarify the references and diagram the following argument: </a:t>
            </a:r>
            <a:endParaRPr lang="en-US" sz="2400"/>
          </a:p>
          <a:p>
            <a:pPr marL="0" indent="0">
              <a:lnSpc>
                <a:spcPct val="150000"/>
              </a:lnSpc>
              <a:spcBef>
                <a:spcPts val="360"/>
              </a:spcBef>
              <a:buClr>
                <a:srgbClr val="2C2C2C"/>
              </a:buClr>
              <a:buSzPts val="1800"/>
            </a:pPr>
            <a:r>
              <a:rPr lang="en-US" sz="1800" i="1">
                <a:solidFill>
                  <a:srgbClr val="2C2C2C"/>
                </a:solidFill>
              </a:rPr>
              <a:t>President Donald Trump on the election result (November 8, 2020)</a:t>
            </a:r>
            <a:endParaRPr lang="en-US" sz="2400" i="1">
              <a:solidFill>
                <a:srgbClr val="2C2C2C"/>
              </a:solidFill>
            </a:endParaRPr>
          </a:p>
          <a:p>
            <a:pPr marL="0" indent="0" algn="just">
              <a:spcBef>
                <a:spcPts val="560"/>
              </a:spcBef>
              <a:buSzPts val="2800"/>
              <a:buFont typeface="Noto Sans Symbols"/>
              <a:buNone/>
            </a:pPr>
            <a:endParaRPr lang="en-US" sz="2800" dirty="0">
              <a:solidFill>
                <a:schemeClr val="dk1"/>
              </a:solidFill>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15670C-51C2-57CD-7A24-D6D6FABF37A5}"/>
              </a:ext>
            </a:extLst>
          </p:cNvPr>
          <p:cNvPicPr>
            <a:picLocks noChangeAspect="1"/>
          </p:cNvPicPr>
          <p:nvPr/>
        </p:nvPicPr>
        <p:blipFill>
          <a:blip r:embed="rId3"/>
          <a:stretch>
            <a:fillRect/>
          </a:stretch>
        </p:blipFill>
        <p:spPr>
          <a:xfrm>
            <a:off x="1796976" y="0"/>
            <a:ext cx="5550048" cy="1456749"/>
          </a:xfrm>
          <a:prstGeom prst="rect">
            <a:avLst/>
          </a:prstGeom>
        </p:spPr>
      </p:pic>
      <p:pic>
        <p:nvPicPr>
          <p:cNvPr id="3" name="Picture 2">
            <a:extLst>
              <a:ext uri="{FF2B5EF4-FFF2-40B4-BE49-F238E27FC236}">
                <a16:creationId xmlns:a16="http://schemas.microsoft.com/office/drawing/2014/main" id="{591D6691-FDEA-C26A-9C0D-D3D900E2930F}"/>
              </a:ext>
            </a:extLst>
          </p:cNvPr>
          <p:cNvPicPr>
            <a:picLocks noChangeAspect="1"/>
          </p:cNvPicPr>
          <p:nvPr/>
        </p:nvPicPr>
        <p:blipFill>
          <a:blip r:embed="rId4"/>
          <a:stretch>
            <a:fillRect/>
          </a:stretch>
        </p:blipFill>
        <p:spPr>
          <a:xfrm>
            <a:off x="1366317" y="1703970"/>
            <a:ext cx="6649681" cy="5154030"/>
          </a:xfrm>
          <a:prstGeom prst="rect">
            <a:avLst/>
          </a:prstGeom>
        </p:spPr>
      </p:pic>
    </p:spTree>
    <p:extLst>
      <p:ext uri="{BB962C8B-B14F-4D97-AF65-F5344CB8AC3E}">
        <p14:creationId xmlns:p14="http://schemas.microsoft.com/office/powerpoint/2010/main" val="3575828225"/>
      </p:ext>
    </p:extLst>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D1BC0D-3581-C980-10A1-11B395CFC1E3}"/>
              </a:ext>
            </a:extLst>
          </p:cNvPr>
          <p:cNvSpPr txBox="1"/>
          <p:nvPr/>
        </p:nvSpPr>
        <p:spPr>
          <a:xfrm>
            <a:off x="407819" y="661406"/>
            <a:ext cx="5820262" cy="6382516"/>
          </a:xfrm>
          <a:prstGeom prst="rect">
            <a:avLst/>
          </a:prstGeom>
          <a:noFill/>
        </p:spPr>
        <p:txBody>
          <a:bodyPr wrap="square">
            <a:spAutoFit/>
          </a:bodyPr>
          <a:lstStyle/>
          <a:p>
            <a:pPr algn="l">
              <a:lnSpc>
                <a:spcPct val="120000"/>
              </a:lnSpc>
            </a:pPr>
            <a:r>
              <a:rPr lang="vi-VN" sz="1800" b="1" i="0" dirty="0">
                <a:solidFill>
                  <a:srgbClr val="222222"/>
                </a:solidFill>
                <a:effectLst/>
                <a:highlight>
                  <a:srgbClr val="FFFFFF"/>
                </a:highlight>
                <a:latin typeface="Roboto" panose="02000000000000000000" pitchFamily="2" charset="0"/>
              </a:rPr>
              <a:t>(1) </a:t>
            </a:r>
            <a:r>
              <a:rPr lang="vi-VN" sz="1800" b="0" i="0" dirty="0">
                <a:solidFill>
                  <a:srgbClr val="222222"/>
                </a:solidFill>
                <a:effectLst/>
                <a:highlight>
                  <a:srgbClr val="FFFFFF"/>
                </a:highlight>
                <a:latin typeface="Roboto" panose="02000000000000000000" pitchFamily="2" charset="0"/>
              </a:rPr>
              <a:t>Trả lời thẩm vấn, bị cáo Phan Quốc Việt cho biết với sai phạm tại 24 tỉnh thành, cơ sở y tế liên quan vụ án này, </a:t>
            </a:r>
            <a:r>
              <a:rPr lang="vi-VN" sz="1800" b="1" i="0" dirty="0">
                <a:solidFill>
                  <a:srgbClr val="222222"/>
                </a:solidFill>
                <a:effectLst/>
                <a:highlight>
                  <a:srgbClr val="FFFFFF"/>
                </a:highlight>
                <a:latin typeface="Roboto" panose="02000000000000000000" pitchFamily="2" charset="0"/>
              </a:rPr>
              <a:t>nếu có sai phạm thì ông chỉ là đồng phạm, chứ không phải chủ mưu.</a:t>
            </a:r>
          </a:p>
          <a:p>
            <a:pPr algn="l">
              <a:lnSpc>
                <a:spcPct val="120000"/>
              </a:lnSpc>
            </a:pPr>
            <a:endParaRPr lang="vi-VN" sz="1800" dirty="0">
              <a:solidFill>
                <a:srgbClr val="222222"/>
              </a:solidFill>
              <a:highlight>
                <a:srgbClr val="FFFFFF"/>
              </a:highlight>
              <a:latin typeface="Roboto" panose="02000000000000000000" pitchFamily="2" charset="0"/>
            </a:endParaRPr>
          </a:p>
          <a:p>
            <a:pPr algn="l">
              <a:lnSpc>
                <a:spcPct val="120000"/>
              </a:lnSpc>
            </a:pPr>
            <a:r>
              <a:rPr lang="vi-VN" sz="1800" b="1" i="0" dirty="0">
                <a:solidFill>
                  <a:srgbClr val="222222"/>
                </a:solidFill>
                <a:effectLst/>
                <a:highlight>
                  <a:srgbClr val="FFFFFF"/>
                </a:highlight>
                <a:latin typeface="Roboto" panose="02000000000000000000" pitchFamily="2" charset="0"/>
              </a:rPr>
              <a:t>(2)</a:t>
            </a:r>
            <a:r>
              <a:rPr lang="vi-VN" sz="1800" b="0" i="0" dirty="0">
                <a:solidFill>
                  <a:srgbClr val="222222"/>
                </a:solidFill>
                <a:effectLst/>
                <a:highlight>
                  <a:srgbClr val="FFFFFF"/>
                </a:highlight>
                <a:latin typeface="Roboto" panose="02000000000000000000" pitchFamily="2" charset="0"/>
              </a:rPr>
              <a:t> Tổng giám đốc Việt Á cho hay trong vụ án này nếu có thiệt hại thì CDC các tỉnh cũng phải cùng bồi thường, chứ không thể quy cho riêng mình ông.</a:t>
            </a:r>
          </a:p>
          <a:p>
            <a:pPr algn="l">
              <a:lnSpc>
                <a:spcPct val="120000"/>
              </a:lnSpc>
            </a:pPr>
            <a:endParaRPr lang="vi-VN" sz="1800" b="0" i="0" dirty="0">
              <a:solidFill>
                <a:srgbClr val="222222"/>
              </a:solidFill>
              <a:effectLst/>
              <a:highlight>
                <a:srgbClr val="FFFFFF"/>
              </a:highlight>
              <a:latin typeface="Roboto" panose="02000000000000000000" pitchFamily="2" charset="0"/>
            </a:endParaRPr>
          </a:p>
          <a:p>
            <a:pPr algn="l">
              <a:lnSpc>
                <a:spcPct val="120000"/>
              </a:lnSpc>
            </a:pPr>
            <a:r>
              <a:rPr lang="vi-VN" sz="1800" b="1" dirty="0">
                <a:solidFill>
                  <a:srgbClr val="222222"/>
                </a:solidFill>
                <a:highlight>
                  <a:srgbClr val="FFFFFF"/>
                </a:highlight>
                <a:latin typeface="Roboto" panose="02000000000000000000" pitchFamily="2" charset="0"/>
              </a:rPr>
              <a:t>(3)</a:t>
            </a:r>
            <a:r>
              <a:rPr lang="vi-VN" sz="1800" dirty="0">
                <a:solidFill>
                  <a:srgbClr val="222222"/>
                </a:solidFill>
                <a:highlight>
                  <a:srgbClr val="FFFFFF"/>
                </a:highlight>
                <a:latin typeface="Roboto" panose="02000000000000000000" pitchFamily="2" charset="0"/>
              </a:rPr>
              <a:t> “</a:t>
            </a:r>
            <a:r>
              <a:rPr lang="vi-VN" sz="1800" b="0" i="0" dirty="0">
                <a:solidFill>
                  <a:srgbClr val="222222"/>
                </a:solidFill>
                <a:effectLst/>
                <a:highlight>
                  <a:srgbClr val="FFFFFF"/>
                </a:highlight>
                <a:latin typeface="Roboto" panose="02000000000000000000" pitchFamily="2" charset="0"/>
              </a:rPr>
              <a:t>Không thể nói việc Công ty Việt Á bán kit xét nghiệm giá cao là khống giá</a:t>
            </a:r>
            <a:r>
              <a:rPr lang="vi-VN" sz="1800" dirty="0">
                <a:solidFill>
                  <a:srgbClr val="222222"/>
                </a:solidFill>
                <a:highlight>
                  <a:srgbClr val="FFFFFF"/>
                </a:highlight>
                <a:latin typeface="Roboto" panose="02000000000000000000" pitchFamily="2" charset="0"/>
              </a:rPr>
              <a:t> </a:t>
            </a:r>
            <a:r>
              <a:rPr lang="vi-VN" sz="1800" b="1" u="sng" dirty="0">
                <a:solidFill>
                  <a:srgbClr val="222222"/>
                </a:solidFill>
                <a:highlight>
                  <a:srgbClr val="FFFFFF"/>
                </a:highlight>
                <a:latin typeface="Roboto" panose="02000000000000000000" pitchFamily="2" charset="0"/>
              </a:rPr>
              <a:t>bởi</a:t>
            </a:r>
            <a:r>
              <a:rPr lang="vi-VN" sz="1800" dirty="0">
                <a:solidFill>
                  <a:srgbClr val="222222"/>
                </a:solidFill>
                <a:highlight>
                  <a:srgbClr val="FFFFFF"/>
                </a:highlight>
                <a:latin typeface="Roboto" panose="02000000000000000000" pitchFamily="2" charset="0"/>
              </a:rPr>
              <a:t> </a:t>
            </a:r>
            <a:r>
              <a:rPr lang="vi-VN" sz="1800" b="1" i="0" dirty="0">
                <a:solidFill>
                  <a:srgbClr val="222222"/>
                </a:solidFill>
                <a:effectLst/>
                <a:highlight>
                  <a:srgbClr val="FFFFFF"/>
                </a:highlight>
                <a:latin typeface="Roboto" panose="02000000000000000000" pitchFamily="2" charset="0"/>
              </a:rPr>
              <a:t>(4) </a:t>
            </a:r>
            <a:r>
              <a:rPr lang="vi-VN" sz="1800" b="0" i="0" dirty="0">
                <a:solidFill>
                  <a:srgbClr val="222222"/>
                </a:solidFill>
                <a:effectLst/>
                <a:highlight>
                  <a:srgbClr val="FFFFFF"/>
                </a:highlight>
                <a:latin typeface="Roboto" panose="02000000000000000000" pitchFamily="2" charset="0"/>
              </a:rPr>
              <a:t>đây là loại hàng hóa Nhà nước không được áp giá </a:t>
            </a:r>
            <a:r>
              <a:rPr lang="vi-VN" sz="1800" b="1" i="0" u="sng" dirty="0">
                <a:solidFill>
                  <a:srgbClr val="222222"/>
                </a:solidFill>
                <a:effectLst/>
                <a:highlight>
                  <a:srgbClr val="FFFFFF"/>
                </a:highlight>
                <a:latin typeface="Roboto" panose="02000000000000000000" pitchFamily="2" charset="0"/>
              </a:rPr>
              <a:t>mà</a:t>
            </a:r>
            <a:r>
              <a:rPr lang="vi-VN" sz="1800" b="0" i="0" dirty="0">
                <a:solidFill>
                  <a:srgbClr val="222222"/>
                </a:solidFill>
                <a:effectLst/>
                <a:highlight>
                  <a:srgbClr val="FFFFFF"/>
                </a:highlight>
                <a:latin typeface="Roboto" panose="02000000000000000000" pitchFamily="2" charset="0"/>
              </a:rPr>
              <a:t> </a:t>
            </a:r>
            <a:r>
              <a:rPr lang="vi-VN" sz="1800" b="1" i="0" dirty="0">
                <a:solidFill>
                  <a:srgbClr val="222222"/>
                </a:solidFill>
                <a:effectLst/>
                <a:highlight>
                  <a:srgbClr val="FFFFFF"/>
                </a:highlight>
                <a:latin typeface="Roboto" panose="02000000000000000000" pitchFamily="2" charset="0"/>
              </a:rPr>
              <a:t>(5)</a:t>
            </a:r>
            <a:r>
              <a:rPr lang="vi-VN" sz="1800" b="0" i="0" dirty="0">
                <a:solidFill>
                  <a:srgbClr val="222222"/>
                </a:solidFill>
                <a:effectLst/>
                <a:highlight>
                  <a:srgbClr val="FFFFFF"/>
                </a:highlight>
                <a:latin typeface="Roboto" panose="02000000000000000000" pitchFamily="2" charset="0"/>
              </a:rPr>
              <a:t> giá theo cơ chế thị trường, thuận mua vừa bán“</a:t>
            </a:r>
          </a:p>
          <a:p>
            <a:pPr algn="l">
              <a:lnSpc>
                <a:spcPct val="120000"/>
              </a:lnSpc>
            </a:pPr>
            <a:endParaRPr lang="vi-VN" sz="1800" dirty="0">
              <a:solidFill>
                <a:srgbClr val="222222"/>
              </a:solidFill>
              <a:highlight>
                <a:srgbClr val="FFFFFF"/>
              </a:highlight>
              <a:latin typeface="Roboto" panose="02000000000000000000" pitchFamily="2" charset="0"/>
            </a:endParaRPr>
          </a:p>
          <a:p>
            <a:pPr algn="l">
              <a:lnSpc>
                <a:spcPct val="120000"/>
              </a:lnSpc>
            </a:pPr>
            <a:r>
              <a:rPr lang="vi-VN" sz="1800" b="1" i="0" dirty="0">
                <a:solidFill>
                  <a:srgbClr val="222222"/>
                </a:solidFill>
                <a:effectLst/>
                <a:highlight>
                  <a:srgbClr val="FFFFFF"/>
                </a:highlight>
                <a:latin typeface="Roboto" panose="02000000000000000000" pitchFamily="2" charset="0"/>
              </a:rPr>
              <a:t>(6)</a:t>
            </a:r>
            <a:r>
              <a:rPr lang="vi-VN" sz="1800" b="0" i="0" dirty="0">
                <a:solidFill>
                  <a:srgbClr val="222222"/>
                </a:solidFill>
                <a:effectLst/>
                <a:highlight>
                  <a:srgbClr val="FFFFFF"/>
                </a:highlight>
                <a:latin typeface="Roboto" panose="02000000000000000000" pitchFamily="2" charset="0"/>
              </a:rPr>
              <a:t> Việt Á sau đó nộp thuế cho Nhà nước.</a:t>
            </a:r>
          </a:p>
          <a:p>
            <a:pPr algn="l">
              <a:lnSpc>
                <a:spcPct val="120000"/>
              </a:lnSpc>
            </a:pPr>
            <a:endParaRPr lang="vi-VN" sz="1800" b="0" i="0" dirty="0">
              <a:solidFill>
                <a:srgbClr val="222222"/>
              </a:solidFill>
              <a:effectLst/>
              <a:highlight>
                <a:srgbClr val="FFFFFF"/>
              </a:highlight>
              <a:latin typeface="Roboto" panose="02000000000000000000" pitchFamily="2" charset="0"/>
            </a:endParaRPr>
          </a:p>
          <a:p>
            <a:pPr algn="l">
              <a:lnSpc>
                <a:spcPct val="120000"/>
              </a:lnSpc>
            </a:pPr>
            <a:r>
              <a:rPr lang="vi-VN" sz="1800" b="1" i="0" dirty="0">
                <a:solidFill>
                  <a:srgbClr val="222222"/>
                </a:solidFill>
                <a:effectLst/>
                <a:highlight>
                  <a:srgbClr val="FFFFFF"/>
                </a:highlight>
                <a:latin typeface="Roboto" panose="02000000000000000000" pitchFamily="2" charset="0"/>
              </a:rPr>
              <a:t>(4)</a:t>
            </a:r>
            <a:r>
              <a:rPr lang="vi-VN" sz="1800" b="0" i="0" dirty="0">
                <a:solidFill>
                  <a:srgbClr val="222222"/>
                </a:solidFill>
                <a:effectLst/>
                <a:highlight>
                  <a:srgbClr val="FFFFFF"/>
                </a:highlight>
                <a:latin typeface="Roboto" panose="02000000000000000000" pitchFamily="2" charset="0"/>
              </a:rPr>
              <a:t>Theo Việt, mặt hàng này Nhà nước không áp giá </a:t>
            </a:r>
            <a:r>
              <a:rPr lang="vi-VN" sz="1800" b="1" i="0" u="sng" dirty="0">
                <a:solidFill>
                  <a:srgbClr val="222222"/>
                </a:solidFill>
                <a:effectLst/>
                <a:highlight>
                  <a:srgbClr val="FFFFFF"/>
                </a:highlight>
                <a:latin typeface="Roboto" panose="02000000000000000000" pitchFamily="2" charset="0"/>
              </a:rPr>
              <a:t>nên</a:t>
            </a:r>
            <a:r>
              <a:rPr lang="vi-VN" sz="1800" b="0" i="0" dirty="0">
                <a:solidFill>
                  <a:srgbClr val="222222"/>
                </a:solidFill>
                <a:effectLst/>
                <a:highlight>
                  <a:srgbClr val="FFFFFF"/>
                </a:highlight>
                <a:latin typeface="Roboto" panose="02000000000000000000" pitchFamily="2" charset="0"/>
              </a:rPr>
              <a:t> </a:t>
            </a:r>
            <a:r>
              <a:rPr lang="vi-VN" sz="1800" b="1" i="0" dirty="0">
                <a:solidFill>
                  <a:srgbClr val="222222"/>
                </a:solidFill>
                <a:effectLst/>
                <a:highlight>
                  <a:srgbClr val="FFFFFF"/>
                </a:highlight>
                <a:latin typeface="Roboto" panose="02000000000000000000" pitchFamily="2" charset="0"/>
              </a:rPr>
              <a:t>(7) </a:t>
            </a:r>
            <a:r>
              <a:rPr lang="vi-VN" sz="1800" b="0" i="0" dirty="0">
                <a:solidFill>
                  <a:srgbClr val="222222"/>
                </a:solidFill>
                <a:effectLst/>
                <a:highlight>
                  <a:srgbClr val="FFFFFF"/>
                </a:highlight>
                <a:latin typeface="Roboto" panose="02000000000000000000" pitchFamily="2" charset="0"/>
              </a:rPr>
              <a:t>ông thấy không có nghĩa vụ chứng minh các khoản chi phí sản xuất.</a:t>
            </a:r>
          </a:p>
        </p:txBody>
      </p:sp>
      <p:sp>
        <p:nvSpPr>
          <p:cNvPr id="4" name="TextBox 3">
            <a:extLst>
              <a:ext uri="{FF2B5EF4-FFF2-40B4-BE49-F238E27FC236}">
                <a16:creationId xmlns:a16="http://schemas.microsoft.com/office/drawing/2014/main" id="{C94FEDD6-494E-4861-3B5A-0936E258AF58}"/>
              </a:ext>
            </a:extLst>
          </p:cNvPr>
          <p:cNvSpPr txBox="1"/>
          <p:nvPr/>
        </p:nvSpPr>
        <p:spPr>
          <a:xfrm>
            <a:off x="1047526" y="261296"/>
            <a:ext cx="6834937" cy="400110"/>
          </a:xfrm>
          <a:prstGeom prst="rect">
            <a:avLst/>
          </a:prstGeom>
          <a:noFill/>
        </p:spPr>
        <p:txBody>
          <a:bodyPr wrap="square" rtlCol="0">
            <a:spAutoFit/>
          </a:bodyPr>
          <a:lstStyle/>
          <a:p>
            <a:r>
              <a:rPr lang="vi-VN" sz="2000" b="1" dirty="0"/>
              <a:t>Nummbering and removing the redundant statements</a:t>
            </a:r>
            <a:endParaRPr lang="en-US" sz="1600" b="1" dirty="0"/>
          </a:p>
        </p:txBody>
      </p:sp>
    </p:spTree>
    <p:extLst>
      <p:ext uri="{BB962C8B-B14F-4D97-AF65-F5344CB8AC3E}">
        <p14:creationId xmlns:p14="http://schemas.microsoft.com/office/powerpoint/2010/main" val="2662349102"/>
      </p:ext>
    </p:extLst>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D1BC0D-3581-C980-10A1-11B395CFC1E3}"/>
              </a:ext>
            </a:extLst>
          </p:cNvPr>
          <p:cNvSpPr txBox="1"/>
          <p:nvPr/>
        </p:nvSpPr>
        <p:spPr>
          <a:xfrm>
            <a:off x="34410" y="865237"/>
            <a:ext cx="9075174" cy="3293209"/>
          </a:xfrm>
          <a:prstGeom prst="rect">
            <a:avLst/>
          </a:prstGeom>
          <a:noFill/>
        </p:spPr>
        <p:txBody>
          <a:bodyPr wrap="square">
            <a:spAutoFit/>
          </a:bodyPr>
          <a:lstStyle/>
          <a:p>
            <a:pPr algn="l"/>
            <a:r>
              <a:rPr lang="vi-VN" sz="1600" b="1" i="0" dirty="0">
                <a:solidFill>
                  <a:srgbClr val="222222"/>
                </a:solidFill>
                <a:effectLst/>
                <a:highlight>
                  <a:srgbClr val="FFFFFF"/>
                </a:highlight>
                <a:latin typeface="Roboto" panose="02000000000000000000" pitchFamily="2" charset="0"/>
              </a:rPr>
              <a:t>(1) </a:t>
            </a:r>
            <a:r>
              <a:rPr lang="vi-VN" sz="1600" b="0" i="0" dirty="0">
                <a:solidFill>
                  <a:srgbClr val="222222"/>
                </a:solidFill>
                <a:effectLst/>
                <a:highlight>
                  <a:srgbClr val="FFFFFF"/>
                </a:highlight>
                <a:latin typeface="Roboto" panose="02000000000000000000" pitchFamily="2" charset="0"/>
              </a:rPr>
              <a:t>Trả lời thẩm vấn, bị cáo Phan Quốc Việt cho biết với sai phạm tại 24 tỉnh thành, cơ sở y tế liên quan vụ án này, nếu có sai phạm thì ông chỉ là đồng phạm, chứ không phải chủ mưu.</a:t>
            </a:r>
          </a:p>
          <a:p>
            <a:pPr algn="l"/>
            <a:endParaRPr lang="vi-VN" sz="1600" b="0" i="0" dirty="0">
              <a:solidFill>
                <a:srgbClr val="222222"/>
              </a:solidFill>
              <a:effectLst/>
              <a:highlight>
                <a:srgbClr val="FFFFFF"/>
              </a:highlight>
              <a:latin typeface="Roboto" panose="02000000000000000000" pitchFamily="2" charset="0"/>
            </a:endParaRPr>
          </a:p>
          <a:p>
            <a:pPr algn="l"/>
            <a:r>
              <a:rPr lang="vi-VN" sz="1600" b="1" i="0" dirty="0">
                <a:solidFill>
                  <a:srgbClr val="222222"/>
                </a:solidFill>
                <a:effectLst/>
                <a:highlight>
                  <a:srgbClr val="FFFFFF"/>
                </a:highlight>
                <a:latin typeface="Roboto" panose="02000000000000000000" pitchFamily="2" charset="0"/>
              </a:rPr>
              <a:t>(2)</a:t>
            </a:r>
            <a:r>
              <a:rPr lang="vi-VN" sz="1600" b="0" i="0" dirty="0">
                <a:solidFill>
                  <a:srgbClr val="222222"/>
                </a:solidFill>
                <a:effectLst/>
                <a:highlight>
                  <a:srgbClr val="FFFFFF"/>
                </a:highlight>
                <a:latin typeface="Roboto" panose="02000000000000000000" pitchFamily="2" charset="0"/>
              </a:rPr>
              <a:t> Tổng giám đốc Việt Á cho hay trong vụ án này nếu có thiệt hại thì CDC các tỉnh cũng phải cùng bồi thường, chứ không thể quy cho riêng mình ông.</a:t>
            </a:r>
          </a:p>
          <a:p>
            <a:pPr algn="l"/>
            <a:endParaRPr lang="vi-VN" sz="1600" b="0" i="0" dirty="0">
              <a:solidFill>
                <a:srgbClr val="222222"/>
              </a:solidFill>
              <a:effectLst/>
              <a:highlight>
                <a:srgbClr val="FFFFFF"/>
              </a:highlight>
              <a:latin typeface="Roboto" panose="02000000000000000000" pitchFamily="2" charset="0"/>
            </a:endParaRPr>
          </a:p>
          <a:p>
            <a:pPr algn="l"/>
            <a:r>
              <a:rPr lang="vi-VN" sz="1600" b="1" dirty="0">
                <a:solidFill>
                  <a:srgbClr val="222222"/>
                </a:solidFill>
                <a:highlight>
                  <a:srgbClr val="FFFFFF"/>
                </a:highlight>
                <a:latin typeface="Roboto" panose="02000000000000000000" pitchFamily="2" charset="0"/>
              </a:rPr>
              <a:t>(3)</a:t>
            </a:r>
            <a:r>
              <a:rPr lang="vi-VN" sz="1600" dirty="0">
                <a:solidFill>
                  <a:srgbClr val="222222"/>
                </a:solidFill>
                <a:highlight>
                  <a:srgbClr val="FFFFFF"/>
                </a:highlight>
                <a:latin typeface="Roboto" panose="02000000000000000000" pitchFamily="2" charset="0"/>
              </a:rPr>
              <a:t> “</a:t>
            </a:r>
            <a:r>
              <a:rPr lang="vi-VN" sz="1600" b="0" i="0" dirty="0">
                <a:solidFill>
                  <a:srgbClr val="222222"/>
                </a:solidFill>
                <a:effectLst/>
                <a:highlight>
                  <a:srgbClr val="FFFFFF"/>
                </a:highlight>
                <a:latin typeface="Roboto" panose="02000000000000000000" pitchFamily="2" charset="0"/>
              </a:rPr>
              <a:t>Không thể nói việc Công ty Việt Á bán kit xét nghiệm giá cao là khống giá</a:t>
            </a:r>
            <a:r>
              <a:rPr lang="vi-VN" sz="1600" dirty="0">
                <a:solidFill>
                  <a:srgbClr val="222222"/>
                </a:solidFill>
                <a:highlight>
                  <a:srgbClr val="FFFFFF"/>
                </a:highlight>
                <a:latin typeface="Roboto" panose="02000000000000000000" pitchFamily="2" charset="0"/>
              </a:rPr>
              <a:t> </a:t>
            </a:r>
            <a:r>
              <a:rPr lang="vi-VN" sz="1600" b="1" u="sng" dirty="0">
                <a:solidFill>
                  <a:srgbClr val="222222"/>
                </a:solidFill>
                <a:highlight>
                  <a:srgbClr val="FFFFFF"/>
                </a:highlight>
                <a:latin typeface="Roboto" panose="02000000000000000000" pitchFamily="2" charset="0"/>
              </a:rPr>
              <a:t>bởi</a:t>
            </a:r>
            <a:r>
              <a:rPr lang="vi-VN" sz="1600" dirty="0">
                <a:solidFill>
                  <a:srgbClr val="222222"/>
                </a:solidFill>
                <a:highlight>
                  <a:srgbClr val="FFFFFF"/>
                </a:highlight>
                <a:latin typeface="Roboto" panose="02000000000000000000" pitchFamily="2" charset="0"/>
              </a:rPr>
              <a:t> </a:t>
            </a:r>
            <a:r>
              <a:rPr lang="vi-VN" sz="1600" b="1" i="0" dirty="0">
                <a:solidFill>
                  <a:srgbClr val="222222"/>
                </a:solidFill>
                <a:effectLst/>
                <a:highlight>
                  <a:srgbClr val="FFFFFF"/>
                </a:highlight>
                <a:latin typeface="Roboto" panose="02000000000000000000" pitchFamily="2" charset="0"/>
              </a:rPr>
              <a:t>(4) </a:t>
            </a:r>
            <a:r>
              <a:rPr lang="vi-VN" sz="1600" b="0" i="0" dirty="0">
                <a:solidFill>
                  <a:srgbClr val="222222"/>
                </a:solidFill>
                <a:effectLst/>
                <a:highlight>
                  <a:srgbClr val="FFFFFF"/>
                </a:highlight>
                <a:latin typeface="Roboto" panose="02000000000000000000" pitchFamily="2" charset="0"/>
              </a:rPr>
              <a:t>đây là loại hàng hóa Nhà nước không được áp giá </a:t>
            </a:r>
            <a:r>
              <a:rPr lang="vi-VN" sz="1600" b="1" i="0" u="sng" dirty="0">
                <a:solidFill>
                  <a:srgbClr val="222222"/>
                </a:solidFill>
                <a:effectLst/>
                <a:highlight>
                  <a:srgbClr val="FFFFFF"/>
                </a:highlight>
                <a:latin typeface="Roboto" panose="02000000000000000000" pitchFamily="2" charset="0"/>
              </a:rPr>
              <a:t>mà</a:t>
            </a:r>
            <a:r>
              <a:rPr lang="vi-VN" sz="1600" b="0" i="0" dirty="0">
                <a:solidFill>
                  <a:srgbClr val="222222"/>
                </a:solidFill>
                <a:effectLst/>
                <a:highlight>
                  <a:srgbClr val="FFFFFF"/>
                </a:highlight>
                <a:latin typeface="Roboto" panose="02000000000000000000" pitchFamily="2" charset="0"/>
              </a:rPr>
              <a:t> </a:t>
            </a:r>
            <a:r>
              <a:rPr lang="vi-VN" sz="1600" b="1" i="0" dirty="0">
                <a:solidFill>
                  <a:srgbClr val="222222"/>
                </a:solidFill>
                <a:effectLst/>
                <a:highlight>
                  <a:srgbClr val="FFFFFF"/>
                </a:highlight>
                <a:latin typeface="Roboto" panose="02000000000000000000" pitchFamily="2" charset="0"/>
              </a:rPr>
              <a:t>(5)</a:t>
            </a:r>
            <a:r>
              <a:rPr lang="vi-VN" sz="1600" b="0" i="0" dirty="0">
                <a:solidFill>
                  <a:srgbClr val="222222"/>
                </a:solidFill>
                <a:effectLst/>
                <a:highlight>
                  <a:srgbClr val="FFFFFF"/>
                </a:highlight>
                <a:latin typeface="Roboto" panose="02000000000000000000" pitchFamily="2" charset="0"/>
              </a:rPr>
              <a:t> giá theo cơ chế thị trường, thuận mua vừa bán“</a:t>
            </a:r>
          </a:p>
          <a:p>
            <a:pPr algn="l"/>
            <a:endParaRPr lang="vi-VN" sz="1600" dirty="0">
              <a:solidFill>
                <a:srgbClr val="222222"/>
              </a:solidFill>
              <a:highlight>
                <a:srgbClr val="FFFFFF"/>
              </a:highlight>
              <a:latin typeface="Roboto" panose="02000000000000000000" pitchFamily="2" charset="0"/>
            </a:endParaRPr>
          </a:p>
          <a:p>
            <a:pPr algn="l"/>
            <a:r>
              <a:rPr lang="vi-VN" sz="1600" b="1" i="0" dirty="0">
                <a:solidFill>
                  <a:srgbClr val="222222"/>
                </a:solidFill>
                <a:effectLst/>
                <a:highlight>
                  <a:srgbClr val="FFFFFF"/>
                </a:highlight>
                <a:latin typeface="Roboto" panose="02000000000000000000" pitchFamily="2" charset="0"/>
              </a:rPr>
              <a:t>(6)</a:t>
            </a:r>
            <a:r>
              <a:rPr lang="vi-VN" sz="1600" b="0" i="0" dirty="0">
                <a:solidFill>
                  <a:srgbClr val="222222"/>
                </a:solidFill>
                <a:effectLst/>
                <a:highlight>
                  <a:srgbClr val="FFFFFF"/>
                </a:highlight>
                <a:latin typeface="Roboto" panose="02000000000000000000" pitchFamily="2" charset="0"/>
              </a:rPr>
              <a:t> Việt Á sau đó nộp thuế cho Nhà nước.</a:t>
            </a:r>
          </a:p>
          <a:p>
            <a:pPr algn="l"/>
            <a:endParaRPr lang="vi-VN" sz="1600" b="0" i="0" dirty="0">
              <a:solidFill>
                <a:srgbClr val="222222"/>
              </a:solidFill>
              <a:effectLst/>
              <a:highlight>
                <a:srgbClr val="FFFFFF"/>
              </a:highlight>
              <a:latin typeface="Roboto" panose="02000000000000000000" pitchFamily="2" charset="0"/>
            </a:endParaRPr>
          </a:p>
          <a:p>
            <a:pPr algn="l"/>
            <a:r>
              <a:rPr lang="vi-VN" sz="1600" b="1" i="0" dirty="0">
                <a:solidFill>
                  <a:srgbClr val="222222"/>
                </a:solidFill>
                <a:effectLst/>
                <a:highlight>
                  <a:srgbClr val="FFFFFF"/>
                </a:highlight>
                <a:latin typeface="Roboto" panose="02000000000000000000" pitchFamily="2" charset="0"/>
              </a:rPr>
              <a:t>(4)</a:t>
            </a:r>
            <a:r>
              <a:rPr lang="vi-VN" sz="1600" b="0" i="0" dirty="0">
                <a:solidFill>
                  <a:srgbClr val="222222"/>
                </a:solidFill>
                <a:effectLst/>
                <a:highlight>
                  <a:srgbClr val="FFFFFF"/>
                </a:highlight>
                <a:latin typeface="Roboto" panose="02000000000000000000" pitchFamily="2" charset="0"/>
              </a:rPr>
              <a:t>Theo Việt, mặt hàng này Nhà nước không áp giá </a:t>
            </a:r>
            <a:r>
              <a:rPr lang="vi-VN" sz="1600" b="1" i="0" u="sng" dirty="0">
                <a:solidFill>
                  <a:srgbClr val="222222"/>
                </a:solidFill>
                <a:effectLst/>
                <a:highlight>
                  <a:srgbClr val="FFFFFF"/>
                </a:highlight>
                <a:latin typeface="Roboto" panose="02000000000000000000" pitchFamily="2" charset="0"/>
              </a:rPr>
              <a:t>nên</a:t>
            </a:r>
            <a:r>
              <a:rPr lang="vi-VN" sz="1600" b="0" i="0" dirty="0">
                <a:solidFill>
                  <a:srgbClr val="222222"/>
                </a:solidFill>
                <a:effectLst/>
                <a:highlight>
                  <a:srgbClr val="FFFFFF"/>
                </a:highlight>
                <a:latin typeface="Roboto" panose="02000000000000000000" pitchFamily="2" charset="0"/>
              </a:rPr>
              <a:t> </a:t>
            </a:r>
            <a:r>
              <a:rPr lang="vi-VN" sz="1600" b="1" i="0" dirty="0">
                <a:solidFill>
                  <a:srgbClr val="222222"/>
                </a:solidFill>
                <a:effectLst/>
                <a:highlight>
                  <a:srgbClr val="FFFFFF"/>
                </a:highlight>
                <a:latin typeface="Roboto" panose="02000000000000000000" pitchFamily="2" charset="0"/>
              </a:rPr>
              <a:t>(7) </a:t>
            </a:r>
            <a:r>
              <a:rPr lang="vi-VN" sz="1600" b="0" i="0" dirty="0">
                <a:solidFill>
                  <a:srgbClr val="222222"/>
                </a:solidFill>
                <a:effectLst/>
                <a:highlight>
                  <a:srgbClr val="FFFFFF"/>
                </a:highlight>
                <a:latin typeface="Roboto" panose="02000000000000000000" pitchFamily="2" charset="0"/>
              </a:rPr>
              <a:t>ông thấy không có nghĩa vụ chứng minh các khoản chi phí sản xuất.</a:t>
            </a:r>
          </a:p>
        </p:txBody>
      </p:sp>
      <p:sp>
        <p:nvSpPr>
          <p:cNvPr id="2" name="TextBox 1">
            <a:extLst>
              <a:ext uri="{FF2B5EF4-FFF2-40B4-BE49-F238E27FC236}">
                <a16:creationId xmlns:a16="http://schemas.microsoft.com/office/drawing/2014/main" id="{438D99FC-A7FB-78CC-A1E5-8B45EAAC88F4}"/>
              </a:ext>
            </a:extLst>
          </p:cNvPr>
          <p:cNvSpPr txBox="1"/>
          <p:nvPr/>
        </p:nvSpPr>
        <p:spPr>
          <a:xfrm>
            <a:off x="1154529" y="102935"/>
            <a:ext cx="6834937" cy="461665"/>
          </a:xfrm>
          <a:prstGeom prst="rect">
            <a:avLst/>
          </a:prstGeom>
          <a:noFill/>
        </p:spPr>
        <p:txBody>
          <a:bodyPr wrap="square" rtlCol="0">
            <a:spAutoFit/>
          </a:bodyPr>
          <a:lstStyle/>
          <a:p>
            <a:pPr algn="ctr"/>
            <a:r>
              <a:rPr lang="vi-VN" sz="2400" b="1" dirty="0"/>
              <a:t>Diagraming the argument</a:t>
            </a:r>
            <a:endParaRPr lang="en-US" sz="1800" b="1" dirty="0"/>
          </a:p>
        </p:txBody>
      </p:sp>
      <p:sp>
        <p:nvSpPr>
          <p:cNvPr id="4" name="TextBox 3">
            <a:extLst>
              <a:ext uri="{FF2B5EF4-FFF2-40B4-BE49-F238E27FC236}">
                <a16:creationId xmlns:a16="http://schemas.microsoft.com/office/drawing/2014/main" id="{07A06DD9-91AE-028E-A09E-5012F1D9548B}"/>
              </a:ext>
            </a:extLst>
          </p:cNvPr>
          <p:cNvSpPr txBox="1"/>
          <p:nvPr/>
        </p:nvSpPr>
        <p:spPr>
          <a:xfrm>
            <a:off x="4385187" y="5807355"/>
            <a:ext cx="304800" cy="400110"/>
          </a:xfrm>
          <a:prstGeom prst="rect">
            <a:avLst/>
          </a:prstGeom>
          <a:noFill/>
        </p:spPr>
        <p:txBody>
          <a:bodyPr wrap="square" rtlCol="0">
            <a:spAutoFit/>
          </a:bodyPr>
          <a:lstStyle/>
          <a:p>
            <a:r>
              <a:rPr lang="vi-VN" sz="2000" b="1" dirty="0"/>
              <a:t>2</a:t>
            </a:r>
            <a:endParaRPr lang="en-US" b="1" dirty="0"/>
          </a:p>
        </p:txBody>
      </p:sp>
      <p:sp>
        <p:nvSpPr>
          <p:cNvPr id="5" name="TextBox 4">
            <a:extLst>
              <a:ext uri="{FF2B5EF4-FFF2-40B4-BE49-F238E27FC236}">
                <a16:creationId xmlns:a16="http://schemas.microsoft.com/office/drawing/2014/main" id="{96FD87F1-8F66-A50A-5722-853BAE90533C}"/>
              </a:ext>
            </a:extLst>
          </p:cNvPr>
          <p:cNvSpPr txBox="1"/>
          <p:nvPr/>
        </p:nvSpPr>
        <p:spPr>
          <a:xfrm>
            <a:off x="4385187" y="6354955"/>
            <a:ext cx="304800" cy="400110"/>
          </a:xfrm>
          <a:prstGeom prst="rect">
            <a:avLst/>
          </a:prstGeom>
          <a:noFill/>
        </p:spPr>
        <p:txBody>
          <a:bodyPr wrap="square" rtlCol="0">
            <a:spAutoFit/>
          </a:bodyPr>
          <a:lstStyle/>
          <a:p>
            <a:r>
              <a:rPr lang="vi-VN" sz="2000" b="1" dirty="0"/>
              <a:t>1</a:t>
            </a:r>
            <a:endParaRPr lang="en-US" b="1" dirty="0"/>
          </a:p>
        </p:txBody>
      </p:sp>
      <p:sp>
        <p:nvSpPr>
          <p:cNvPr id="6" name="TextBox 5">
            <a:extLst>
              <a:ext uri="{FF2B5EF4-FFF2-40B4-BE49-F238E27FC236}">
                <a16:creationId xmlns:a16="http://schemas.microsoft.com/office/drawing/2014/main" id="{5E7A6B86-BDCC-45FC-8FC0-00FE6DCC1B4B}"/>
              </a:ext>
            </a:extLst>
          </p:cNvPr>
          <p:cNvSpPr txBox="1"/>
          <p:nvPr/>
        </p:nvSpPr>
        <p:spPr>
          <a:xfrm>
            <a:off x="3460955" y="4162665"/>
            <a:ext cx="304800" cy="400110"/>
          </a:xfrm>
          <a:prstGeom prst="rect">
            <a:avLst/>
          </a:prstGeom>
          <a:noFill/>
        </p:spPr>
        <p:txBody>
          <a:bodyPr wrap="square" rtlCol="0">
            <a:spAutoFit/>
          </a:bodyPr>
          <a:lstStyle/>
          <a:p>
            <a:r>
              <a:rPr lang="vi-VN" sz="2000" b="1" dirty="0"/>
              <a:t>4</a:t>
            </a:r>
            <a:endParaRPr lang="en-US" sz="2000" b="1" dirty="0"/>
          </a:p>
        </p:txBody>
      </p:sp>
      <p:sp>
        <p:nvSpPr>
          <p:cNvPr id="7" name="TextBox 6">
            <a:extLst>
              <a:ext uri="{FF2B5EF4-FFF2-40B4-BE49-F238E27FC236}">
                <a16:creationId xmlns:a16="http://schemas.microsoft.com/office/drawing/2014/main" id="{90C7763C-2E1E-EB6C-A277-4C317C27398A}"/>
              </a:ext>
            </a:extLst>
          </p:cNvPr>
          <p:cNvSpPr txBox="1"/>
          <p:nvPr/>
        </p:nvSpPr>
        <p:spPr>
          <a:xfrm>
            <a:off x="3460955" y="4764939"/>
            <a:ext cx="304800" cy="400110"/>
          </a:xfrm>
          <a:prstGeom prst="rect">
            <a:avLst/>
          </a:prstGeom>
          <a:noFill/>
        </p:spPr>
        <p:txBody>
          <a:bodyPr wrap="square" rtlCol="0">
            <a:spAutoFit/>
          </a:bodyPr>
          <a:lstStyle/>
          <a:p>
            <a:r>
              <a:rPr lang="vi-VN" sz="2000" b="1" dirty="0"/>
              <a:t>5</a:t>
            </a:r>
            <a:endParaRPr lang="en-US" sz="2000" b="1" dirty="0"/>
          </a:p>
        </p:txBody>
      </p:sp>
      <p:sp>
        <p:nvSpPr>
          <p:cNvPr id="8" name="TextBox 7">
            <a:extLst>
              <a:ext uri="{FF2B5EF4-FFF2-40B4-BE49-F238E27FC236}">
                <a16:creationId xmlns:a16="http://schemas.microsoft.com/office/drawing/2014/main" id="{9CE64312-7838-FF98-8C94-16BE782CC729}"/>
              </a:ext>
            </a:extLst>
          </p:cNvPr>
          <p:cNvSpPr txBox="1"/>
          <p:nvPr/>
        </p:nvSpPr>
        <p:spPr>
          <a:xfrm>
            <a:off x="3460955" y="5239903"/>
            <a:ext cx="304800" cy="400110"/>
          </a:xfrm>
          <a:prstGeom prst="rect">
            <a:avLst/>
          </a:prstGeom>
          <a:noFill/>
        </p:spPr>
        <p:txBody>
          <a:bodyPr wrap="square" rtlCol="0">
            <a:spAutoFit/>
          </a:bodyPr>
          <a:lstStyle/>
          <a:p>
            <a:r>
              <a:rPr lang="vi-VN" sz="2000" b="1" dirty="0"/>
              <a:t>3</a:t>
            </a:r>
            <a:endParaRPr lang="en-US" sz="2000" b="1" dirty="0"/>
          </a:p>
        </p:txBody>
      </p:sp>
      <p:sp>
        <p:nvSpPr>
          <p:cNvPr id="9" name="TextBox 8">
            <a:extLst>
              <a:ext uri="{FF2B5EF4-FFF2-40B4-BE49-F238E27FC236}">
                <a16:creationId xmlns:a16="http://schemas.microsoft.com/office/drawing/2014/main" id="{6F8F03ED-2B28-C20C-53B4-C9E26C7988EE}"/>
              </a:ext>
            </a:extLst>
          </p:cNvPr>
          <p:cNvSpPr txBox="1"/>
          <p:nvPr/>
        </p:nvSpPr>
        <p:spPr>
          <a:xfrm>
            <a:off x="5225847" y="4626439"/>
            <a:ext cx="304800" cy="400110"/>
          </a:xfrm>
          <a:prstGeom prst="rect">
            <a:avLst/>
          </a:prstGeom>
          <a:noFill/>
        </p:spPr>
        <p:txBody>
          <a:bodyPr wrap="square" rtlCol="0">
            <a:spAutoFit/>
          </a:bodyPr>
          <a:lstStyle/>
          <a:p>
            <a:r>
              <a:rPr lang="vi-VN" sz="2000" b="1" dirty="0"/>
              <a:t>4</a:t>
            </a:r>
            <a:endParaRPr lang="en-US" sz="2000" b="1" dirty="0"/>
          </a:p>
        </p:txBody>
      </p:sp>
      <p:sp>
        <p:nvSpPr>
          <p:cNvPr id="10" name="TextBox 9">
            <a:extLst>
              <a:ext uri="{FF2B5EF4-FFF2-40B4-BE49-F238E27FC236}">
                <a16:creationId xmlns:a16="http://schemas.microsoft.com/office/drawing/2014/main" id="{CAAF394D-2F89-B07B-2904-B7B56D66C3AE}"/>
              </a:ext>
            </a:extLst>
          </p:cNvPr>
          <p:cNvSpPr txBox="1"/>
          <p:nvPr/>
        </p:nvSpPr>
        <p:spPr>
          <a:xfrm>
            <a:off x="4385187" y="5235526"/>
            <a:ext cx="304800" cy="400110"/>
          </a:xfrm>
          <a:prstGeom prst="rect">
            <a:avLst/>
          </a:prstGeom>
          <a:noFill/>
        </p:spPr>
        <p:txBody>
          <a:bodyPr wrap="square" rtlCol="0">
            <a:spAutoFit/>
          </a:bodyPr>
          <a:lstStyle/>
          <a:p>
            <a:r>
              <a:rPr lang="vi-VN" sz="2000" b="1" dirty="0"/>
              <a:t>6</a:t>
            </a:r>
            <a:endParaRPr lang="en-US" sz="2000" b="1" dirty="0"/>
          </a:p>
        </p:txBody>
      </p:sp>
      <p:sp>
        <p:nvSpPr>
          <p:cNvPr id="11" name="TextBox 10">
            <a:extLst>
              <a:ext uri="{FF2B5EF4-FFF2-40B4-BE49-F238E27FC236}">
                <a16:creationId xmlns:a16="http://schemas.microsoft.com/office/drawing/2014/main" id="{C230A0AC-7BCD-32A1-B76C-FAB993338DD5}"/>
              </a:ext>
            </a:extLst>
          </p:cNvPr>
          <p:cNvSpPr txBox="1"/>
          <p:nvPr/>
        </p:nvSpPr>
        <p:spPr>
          <a:xfrm>
            <a:off x="5191436" y="5226604"/>
            <a:ext cx="304800" cy="400110"/>
          </a:xfrm>
          <a:prstGeom prst="rect">
            <a:avLst/>
          </a:prstGeom>
          <a:noFill/>
        </p:spPr>
        <p:txBody>
          <a:bodyPr wrap="square" rtlCol="0">
            <a:spAutoFit/>
          </a:bodyPr>
          <a:lstStyle/>
          <a:p>
            <a:r>
              <a:rPr lang="vi-VN" sz="2000" b="1" dirty="0"/>
              <a:t>7</a:t>
            </a:r>
            <a:endParaRPr lang="en-US" sz="2000" b="1" dirty="0"/>
          </a:p>
        </p:txBody>
      </p:sp>
      <p:cxnSp>
        <p:nvCxnSpPr>
          <p:cNvPr id="14" name="Straight Arrow Connector 13">
            <a:extLst>
              <a:ext uri="{FF2B5EF4-FFF2-40B4-BE49-F238E27FC236}">
                <a16:creationId xmlns:a16="http://schemas.microsoft.com/office/drawing/2014/main" id="{BA7EC92A-E626-2C49-DDB1-D9A33DF3849F}"/>
              </a:ext>
            </a:extLst>
          </p:cNvPr>
          <p:cNvCxnSpPr>
            <a:stCxn id="6" idx="2"/>
            <a:endCxn id="7" idx="0"/>
          </p:cNvCxnSpPr>
          <p:nvPr/>
        </p:nvCxnSpPr>
        <p:spPr>
          <a:xfrm>
            <a:off x="3613355" y="4562775"/>
            <a:ext cx="0" cy="2021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305474-3006-38A5-1DD0-5C381DB3A21D}"/>
              </a:ext>
            </a:extLst>
          </p:cNvPr>
          <p:cNvCxnSpPr/>
          <p:nvPr/>
        </p:nvCxnSpPr>
        <p:spPr>
          <a:xfrm>
            <a:off x="3613355" y="5085739"/>
            <a:ext cx="0" cy="2021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D69283-7535-9884-1898-0645E6EB6F6A}"/>
              </a:ext>
            </a:extLst>
          </p:cNvPr>
          <p:cNvCxnSpPr>
            <a:cxnSpLocks/>
          </p:cNvCxnSpPr>
          <p:nvPr/>
        </p:nvCxnSpPr>
        <p:spPr>
          <a:xfrm>
            <a:off x="4552336" y="5622747"/>
            <a:ext cx="0" cy="2021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670FB74-BA1C-A34C-F7A5-236B7028FBCB}"/>
              </a:ext>
            </a:extLst>
          </p:cNvPr>
          <p:cNvCxnSpPr>
            <a:cxnSpLocks/>
          </p:cNvCxnSpPr>
          <p:nvPr/>
        </p:nvCxnSpPr>
        <p:spPr>
          <a:xfrm>
            <a:off x="5378247" y="5026549"/>
            <a:ext cx="0" cy="2021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919A840-5359-2252-4BE0-1E0DBA77925D}"/>
              </a:ext>
            </a:extLst>
          </p:cNvPr>
          <p:cNvCxnSpPr>
            <a:stCxn id="8" idx="2"/>
            <a:endCxn id="11" idx="2"/>
          </p:cNvCxnSpPr>
          <p:nvPr/>
        </p:nvCxnSpPr>
        <p:spPr>
          <a:xfrm flipV="1">
            <a:off x="3613355" y="5626714"/>
            <a:ext cx="1730481" cy="13299"/>
          </a:xfrm>
          <a:prstGeom prst="line">
            <a:avLst/>
          </a:prstGeom>
        </p:spPr>
        <p:style>
          <a:lnRef idx="1">
            <a:schemeClr val="accent1"/>
          </a:lnRef>
          <a:fillRef idx="0">
            <a:schemeClr val="accent1"/>
          </a:fillRef>
          <a:effectRef idx="0">
            <a:schemeClr val="accent1"/>
          </a:effectRef>
          <a:fontRef idx="minor">
            <a:schemeClr val="tx1"/>
          </a:fontRef>
        </p:style>
      </p:cxnSp>
      <p:sp>
        <p:nvSpPr>
          <p:cNvPr id="22" name="Plus Sign 21">
            <a:extLst>
              <a:ext uri="{FF2B5EF4-FFF2-40B4-BE49-F238E27FC236}">
                <a16:creationId xmlns:a16="http://schemas.microsoft.com/office/drawing/2014/main" id="{CCF13D71-7AB9-CDA2-376B-1291113D7A87}"/>
              </a:ext>
            </a:extLst>
          </p:cNvPr>
          <p:cNvSpPr/>
          <p:nvPr/>
        </p:nvSpPr>
        <p:spPr>
          <a:xfrm>
            <a:off x="4005943" y="5394001"/>
            <a:ext cx="141514" cy="19608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3" name="Plus Sign 22">
            <a:extLst>
              <a:ext uri="{FF2B5EF4-FFF2-40B4-BE49-F238E27FC236}">
                <a16:creationId xmlns:a16="http://schemas.microsoft.com/office/drawing/2014/main" id="{35576F15-A1C4-EE39-BC41-887FB2652D6A}"/>
              </a:ext>
            </a:extLst>
          </p:cNvPr>
          <p:cNvSpPr/>
          <p:nvPr/>
        </p:nvSpPr>
        <p:spPr>
          <a:xfrm>
            <a:off x="4928418" y="5345215"/>
            <a:ext cx="141514" cy="196088"/>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24" name="Straight Arrow Connector 23">
            <a:extLst>
              <a:ext uri="{FF2B5EF4-FFF2-40B4-BE49-F238E27FC236}">
                <a16:creationId xmlns:a16="http://schemas.microsoft.com/office/drawing/2014/main" id="{43E878D8-4383-6833-686F-EA9E24A1D151}"/>
              </a:ext>
            </a:extLst>
          </p:cNvPr>
          <p:cNvCxnSpPr>
            <a:cxnSpLocks/>
          </p:cNvCxnSpPr>
          <p:nvPr/>
        </p:nvCxnSpPr>
        <p:spPr>
          <a:xfrm>
            <a:off x="4537587" y="6207465"/>
            <a:ext cx="0" cy="2021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14965"/>
      </p:ext>
    </p:extLst>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9"/>
          <p:cNvSpPr txBox="1">
            <a:spLocks noGrp="1"/>
          </p:cNvSpPr>
          <p:nvPr>
            <p:ph type="ctrTitle"/>
          </p:nvPr>
        </p:nvSpPr>
        <p:spPr>
          <a:xfrm>
            <a:off x="685800" y="838200"/>
            <a:ext cx="7772400" cy="144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Arial" panose="020B0604020202020204" pitchFamily="34" charset="0"/>
                <a:ea typeface="Tahoma"/>
                <a:cs typeface="Calibri" panose="020F0502020204030204" pitchFamily="34" charset="0"/>
                <a:sym typeface="Tahoma"/>
              </a:rPr>
              <a:t>Part 2</a:t>
            </a:r>
            <a:endParaRPr dirty="0"/>
          </a:p>
        </p:txBody>
      </p:sp>
      <p:sp>
        <p:nvSpPr>
          <p:cNvPr id="448" name="Google Shape;448;p39"/>
          <p:cNvSpPr txBox="1">
            <a:spLocks noGrp="1"/>
          </p:cNvSpPr>
          <p:nvPr>
            <p:ph type="subTitle" idx="1"/>
          </p:nvPr>
        </p:nvSpPr>
        <p:spPr>
          <a:xfrm>
            <a:off x="304800" y="2514600"/>
            <a:ext cx="8305800" cy="242411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Noto Sans Symbols"/>
              <a:buNone/>
            </a:pPr>
            <a:r>
              <a:rPr lang="en-US" b="1" dirty="0">
                <a:solidFill>
                  <a:schemeClr val="dk1"/>
                </a:solidFill>
                <a:latin typeface="Arial" panose="020B0604020202020204" pitchFamily="34" charset="0"/>
                <a:ea typeface="Tahoma"/>
                <a:cs typeface="Calibri" panose="020F0502020204030204" pitchFamily="34" charset="0"/>
                <a:sym typeface="Tahoma"/>
              </a:rPr>
              <a:t>Summarizing extended arguments</a:t>
            </a:r>
            <a:endParaRPr dirty="0"/>
          </a:p>
          <a:p>
            <a:pPr marL="0" lvl="0" indent="0" algn="ctr" rtl="0">
              <a:spcBef>
                <a:spcPts val="800"/>
              </a:spcBef>
              <a:spcAft>
                <a:spcPts val="0"/>
              </a:spcAft>
              <a:buClr>
                <a:srgbClr val="888888"/>
              </a:buClr>
              <a:buSzPts val="4000"/>
              <a:buFont typeface="Noto Sans Symbols"/>
              <a:buNone/>
            </a:pPr>
            <a:endParaRPr sz="4000" b="1" dirty="0">
              <a:solidFill>
                <a:schemeClr val="dk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0"/>
          <p:cNvSpPr txBox="1">
            <a:spLocks noGrp="1"/>
          </p:cNvSpPr>
          <p:nvPr>
            <p:ph type="subTitle" idx="1"/>
          </p:nvPr>
        </p:nvSpPr>
        <p:spPr>
          <a:xfrm>
            <a:off x="419100" y="228600"/>
            <a:ext cx="8305800" cy="609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800"/>
              <a:buFont typeface="Noto Sans Symbols"/>
              <a:buNone/>
            </a:pPr>
            <a:r>
              <a:rPr lang="en-US" sz="2800" b="1" dirty="0">
                <a:solidFill>
                  <a:schemeClr val="dk1"/>
                </a:solidFill>
                <a:latin typeface="Arial" panose="020B0604020202020204" pitchFamily="34" charset="0"/>
                <a:ea typeface="Tahoma"/>
                <a:cs typeface="Calibri" panose="020F0502020204030204" pitchFamily="34" charset="0"/>
                <a:sym typeface="Tahoma"/>
              </a:rPr>
              <a:t>What does an extended argument look like?</a:t>
            </a:r>
            <a:endParaRPr dirty="0"/>
          </a:p>
          <a:p>
            <a:pPr marL="0" lvl="0" indent="0" algn="ctr" rtl="0">
              <a:spcBef>
                <a:spcPts val="800"/>
              </a:spcBef>
              <a:spcAft>
                <a:spcPts val="0"/>
              </a:spcAft>
              <a:buClr>
                <a:srgbClr val="888888"/>
              </a:buClr>
              <a:buSzPts val="4000"/>
              <a:buFont typeface="Noto Sans Symbols"/>
              <a:buNone/>
            </a:pPr>
            <a:endParaRPr sz="4000" b="1" dirty="0">
              <a:solidFill>
                <a:schemeClr val="dk1"/>
              </a:solidFill>
              <a:latin typeface="Arial" panose="020B0604020202020204" pitchFamily="34" charset="0"/>
              <a:ea typeface="Tahoma"/>
              <a:cs typeface="Calibri" panose="020F0502020204030204" pitchFamily="34" charset="0"/>
              <a:sym typeface="Tahoma"/>
            </a:endParaRPr>
          </a:p>
        </p:txBody>
      </p:sp>
      <p:sp>
        <p:nvSpPr>
          <p:cNvPr id="454" name="Google Shape;454;p40"/>
          <p:cNvSpPr txBox="1"/>
          <p:nvPr/>
        </p:nvSpPr>
        <p:spPr>
          <a:xfrm>
            <a:off x="381000" y="1066800"/>
            <a:ext cx="8382000" cy="27432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Clr>
                <a:schemeClr val="dk1"/>
              </a:buClr>
              <a:buSzPts val="1800"/>
              <a:buFont typeface="Noto Sans Symbols"/>
              <a:buNone/>
            </a:pPr>
            <a:r>
              <a:rPr lang="en-US" sz="1800" b="0" i="1" dirty="0">
                <a:solidFill>
                  <a:schemeClr val="dk1"/>
                </a:solidFill>
                <a:latin typeface="Arial" panose="020B0604020202020204" pitchFamily="34" charset="0"/>
                <a:ea typeface="Tahoma"/>
                <a:cs typeface="Calibri" panose="020F0502020204030204" pitchFamily="34" charset="0"/>
                <a:sym typeface="Tahoma"/>
              </a:rPr>
              <a:t>Professor Jack W. Meiland, offering advice to college students:</a:t>
            </a:r>
            <a:endParaRPr dirty="0"/>
          </a:p>
          <a:p>
            <a:pPr marL="0" marR="0" lvl="0" indent="0" algn="just" rtl="0">
              <a:lnSpc>
                <a:spcPct val="150000"/>
              </a:lnSpc>
              <a:spcBef>
                <a:spcPts val="480"/>
              </a:spcBef>
              <a:spcAft>
                <a:spcPts val="0"/>
              </a:spcAft>
              <a:buClr>
                <a:schemeClr val="dk1"/>
              </a:buClr>
              <a:buSzPts val="2400"/>
              <a:buFont typeface="Noto Sans Symbols"/>
              <a:buNone/>
            </a:pPr>
            <a:r>
              <a:rPr lang="en-US" sz="2400" b="0" dirty="0">
                <a:solidFill>
                  <a:schemeClr val="dk1"/>
                </a:solidFill>
                <a:latin typeface="Arial" panose="020B0604020202020204" pitchFamily="34" charset="0"/>
                <a:ea typeface="Tahoma"/>
                <a:cs typeface="Calibri" panose="020F0502020204030204" pitchFamily="34" charset="0"/>
                <a:sym typeface="Tahoma"/>
              </a:rPr>
              <a:t>There is one question which you should not  ask, nor feel any temptation to ask, your instructor. That question is: “Will this be on the exam?” This question infuriates many instructors, and rightly so. For this question indicates that your main interest is in getting through the course with a good grade rather than in learning what the instructor has to teach. It is insulting to the teacher who has worked hard to put you in a position to appreciate the material - its intrinsic interest, its subtlety, its complexity.  </a:t>
            </a:r>
            <a:endParaRPr sz="3200" b="0" dirty="0">
              <a:solidFill>
                <a:schemeClr val="dk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1"/>
          <p:cNvSpPr txBox="1">
            <a:spLocks noGrp="1"/>
          </p:cNvSpPr>
          <p:nvPr>
            <p:ph type="ctrTitle"/>
          </p:nvPr>
        </p:nvSpPr>
        <p:spPr>
          <a:xfrm>
            <a:off x="533400" y="28575"/>
            <a:ext cx="8153400" cy="8921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dirty="0">
                <a:latin typeface="Arial" panose="020B0604020202020204" pitchFamily="34" charset="0"/>
                <a:ea typeface="Tahoma"/>
                <a:cs typeface="Calibri" panose="020F0502020204030204" pitchFamily="34" charset="0"/>
                <a:sym typeface="Tahoma"/>
              </a:rPr>
              <a:t>Argument standardization</a:t>
            </a:r>
            <a:endParaRPr dirty="0"/>
          </a:p>
        </p:txBody>
      </p:sp>
      <p:sp>
        <p:nvSpPr>
          <p:cNvPr id="460" name="Google Shape;460;p41"/>
          <p:cNvSpPr txBox="1">
            <a:spLocks noGrp="1"/>
          </p:cNvSpPr>
          <p:nvPr>
            <p:ph type="subTitle" idx="1"/>
          </p:nvPr>
        </p:nvSpPr>
        <p:spPr>
          <a:xfrm>
            <a:off x="381000" y="1066800"/>
            <a:ext cx="8610600" cy="5257800"/>
          </a:xfrm>
          <a:prstGeom prst="rect">
            <a:avLst/>
          </a:prstGeom>
          <a:noFill/>
          <a:ln>
            <a:noFill/>
          </a:ln>
        </p:spPr>
        <p:txBody>
          <a:bodyPr spcFirstLastPara="1" wrap="square" lIns="91425" tIns="45700" rIns="91425" bIns="45700" anchor="t" anchorCtr="0">
            <a:normAutofit/>
          </a:bodyPr>
          <a:lstStyle/>
          <a:p>
            <a:pPr marL="0" indent="0" algn="l">
              <a:lnSpc>
                <a:spcPct val="150000"/>
              </a:lnSpc>
              <a:spcBef>
                <a:spcPts val="0"/>
              </a:spcBef>
              <a:buClr>
                <a:schemeClr val="dk1"/>
              </a:buClr>
              <a:buSzPts val="2400"/>
            </a:pPr>
            <a:r>
              <a:rPr lang="en-US" sz="2400" dirty="0">
                <a:solidFill>
                  <a:schemeClr val="accent2"/>
                </a:solidFill>
                <a:latin typeface="Arial" panose="020B0604020202020204" pitchFamily="34" charset="0"/>
                <a:ea typeface="Tahoma"/>
                <a:cs typeface="Calibri" panose="020F0502020204030204" pitchFamily="34" charset="0"/>
                <a:sym typeface="Tahoma"/>
              </a:rPr>
              <a:t>Argument standardization</a:t>
            </a:r>
            <a:r>
              <a:rPr lang="en-US" sz="2400" dirty="0">
                <a:latin typeface="Arial" panose="020B0604020202020204" pitchFamily="34" charset="0"/>
                <a:ea typeface="Tahoma"/>
                <a:cs typeface="Calibri" panose="020F0502020204030204" pitchFamily="34" charset="0"/>
                <a:sym typeface="Tahoma"/>
              </a:rPr>
              <a:t> </a:t>
            </a:r>
            <a:r>
              <a:rPr lang="en-US" sz="2400" dirty="0">
                <a:solidFill>
                  <a:schemeClr val="dk1"/>
                </a:solidFill>
                <a:latin typeface="Arial" panose="020B0604020202020204" pitchFamily="34" charset="0"/>
                <a:ea typeface="Tahoma"/>
                <a:cs typeface="Calibri" panose="020F0502020204030204" pitchFamily="34" charset="0"/>
                <a:sym typeface="Tahoma"/>
              </a:rPr>
              <a:t>= a method for summarizing extended arguments</a:t>
            </a:r>
            <a:r>
              <a:rPr lang="vi-VN" sz="2400" dirty="0">
                <a:solidFill>
                  <a:schemeClr val="dk1"/>
                </a:solidFill>
                <a:latin typeface="Arial" panose="020B0604020202020204" pitchFamily="34" charset="0"/>
                <a:ea typeface="Tahoma"/>
                <a:cs typeface="Calibri" panose="020F0502020204030204" pitchFamily="34" charset="0"/>
                <a:sym typeface="Tahoma"/>
              </a:rPr>
              <a:t> </a:t>
            </a:r>
            <a:r>
              <a:rPr lang="en-US" sz="2400" dirty="0">
                <a:solidFill>
                  <a:schemeClr val="dk1"/>
                </a:solidFill>
                <a:latin typeface="Arial" panose="020B0604020202020204" pitchFamily="34" charset="0"/>
                <a:ea typeface="Tahoma"/>
                <a:cs typeface="Calibri" panose="020F0502020204030204" pitchFamily="34" charset="0"/>
                <a:sym typeface="Tahoma"/>
              </a:rPr>
              <a:t>that </a:t>
            </a:r>
            <a:r>
              <a:rPr lang="en-US" sz="2400" u="sng" dirty="0">
                <a:solidFill>
                  <a:schemeClr val="dk1"/>
                </a:solidFill>
                <a:latin typeface="Arial" panose="020B0604020202020204" pitchFamily="34" charset="0"/>
                <a:ea typeface="Tahoma"/>
                <a:cs typeface="Calibri" panose="020F0502020204030204" pitchFamily="34" charset="0"/>
                <a:sym typeface="Tahoma"/>
              </a:rPr>
              <a:t>accurately</a:t>
            </a:r>
            <a:r>
              <a:rPr lang="vi-VN" sz="2400" dirty="0">
                <a:solidFill>
                  <a:schemeClr val="dk1"/>
                </a:solidFill>
                <a:latin typeface="Arial" panose="020B0604020202020204" pitchFamily="34" charset="0"/>
                <a:ea typeface="Tahoma"/>
                <a:cs typeface="Calibri" panose="020F0502020204030204" pitchFamily="34" charset="0"/>
                <a:sym typeface="Tahoma"/>
              </a:rPr>
              <a:t> and </a:t>
            </a:r>
            <a:r>
              <a:rPr lang="vi-VN" sz="2400" u="sng" dirty="0">
                <a:solidFill>
                  <a:schemeClr val="dk1"/>
                </a:solidFill>
                <a:latin typeface="Arial" panose="020B0604020202020204" pitchFamily="34" charset="0"/>
                <a:ea typeface="Tahoma"/>
                <a:cs typeface="Calibri" panose="020F0502020204030204" pitchFamily="34" charset="0"/>
                <a:sym typeface="Tahoma"/>
              </a:rPr>
              <a:t>logically</a:t>
            </a:r>
            <a:r>
              <a:rPr lang="en-US" sz="2400" dirty="0">
                <a:solidFill>
                  <a:schemeClr val="dk1"/>
                </a:solidFill>
                <a:latin typeface="Arial" panose="020B0604020202020204" pitchFamily="34" charset="0"/>
                <a:ea typeface="Tahoma"/>
                <a:cs typeface="Calibri" panose="020F0502020204030204" pitchFamily="34" charset="0"/>
                <a:sym typeface="Tahoma"/>
              </a:rPr>
              <a:t> restates the main points.</a:t>
            </a:r>
            <a:endParaRPr lang="vi-VN" sz="2400" dirty="0">
              <a:solidFill>
                <a:schemeClr val="dk1"/>
              </a:solidFill>
              <a:latin typeface="Arial" panose="020B0604020202020204" pitchFamily="34" charset="0"/>
              <a:ea typeface="Tahoma"/>
              <a:cs typeface="Calibri" panose="020F0502020204030204" pitchFamily="34" charset="0"/>
              <a:sym typeface="Tahoma"/>
            </a:endParaRPr>
          </a:p>
          <a:p>
            <a:pPr marL="0" indent="0" algn="l">
              <a:lnSpc>
                <a:spcPct val="150000"/>
              </a:lnSpc>
              <a:spcBef>
                <a:spcPts val="0"/>
              </a:spcBef>
              <a:buClr>
                <a:schemeClr val="dk1"/>
              </a:buClr>
              <a:buSzPts val="2400"/>
            </a:pPr>
            <a:endParaRPr lang="vi-VN" sz="2400" dirty="0">
              <a:solidFill>
                <a:schemeClr val="dk1"/>
              </a:solidFill>
              <a:latin typeface="Arial" panose="020B0604020202020204" pitchFamily="34" charset="0"/>
              <a:ea typeface="Tahoma"/>
              <a:cs typeface="Calibri" panose="020F0502020204030204" pitchFamily="34" charset="0"/>
              <a:sym typeface="Tahoma"/>
            </a:endParaRPr>
          </a:p>
          <a:p>
            <a:pPr marL="0" lvl="0" indent="0" algn="l" rtl="0">
              <a:lnSpc>
                <a:spcPct val="150000"/>
              </a:lnSpc>
              <a:spcBef>
                <a:spcPts val="480"/>
              </a:spcBef>
              <a:spcAft>
                <a:spcPts val="0"/>
              </a:spcAft>
              <a:buClr>
                <a:schemeClr val="accent2"/>
              </a:buClr>
              <a:buSzPts val="2400"/>
              <a:buNone/>
            </a:pPr>
            <a:r>
              <a:rPr lang="en-US" sz="2400" dirty="0">
                <a:solidFill>
                  <a:schemeClr val="accent2"/>
                </a:solidFill>
                <a:latin typeface="Arial" panose="020B0604020202020204" pitchFamily="34" charset="0"/>
                <a:ea typeface="Tahoma"/>
                <a:cs typeface="Calibri" panose="020F0502020204030204" pitchFamily="34" charset="0"/>
                <a:sym typeface="Tahoma"/>
              </a:rPr>
              <a:t>Two important skills </a:t>
            </a:r>
            <a:r>
              <a:rPr lang="en-US" sz="2400" dirty="0">
                <a:solidFill>
                  <a:schemeClr val="dk1"/>
                </a:solidFill>
                <a:latin typeface="Arial" panose="020B0604020202020204" pitchFamily="34" charset="0"/>
                <a:ea typeface="Tahoma"/>
                <a:cs typeface="Calibri" panose="020F0502020204030204" pitchFamily="34" charset="0"/>
                <a:sym typeface="Tahoma"/>
              </a:rPr>
              <a:t>of argument analysis: </a:t>
            </a:r>
            <a:endParaRPr dirty="0"/>
          </a:p>
          <a:p>
            <a:pPr marL="0" lvl="0" indent="0" algn="l" rtl="0">
              <a:lnSpc>
                <a:spcPct val="150000"/>
              </a:lnSpc>
              <a:spcBef>
                <a:spcPts val="400"/>
              </a:spcBef>
              <a:spcAft>
                <a:spcPts val="0"/>
              </a:spcAft>
              <a:buClr>
                <a:schemeClr val="dk1"/>
              </a:buClr>
              <a:buSzPts val="2000"/>
              <a:buNone/>
            </a:pPr>
            <a:r>
              <a:rPr lang="en-US" sz="2000" b="1" dirty="0">
                <a:solidFill>
                  <a:schemeClr val="dk1"/>
                </a:solidFill>
                <a:latin typeface="Arial" panose="020B0604020202020204" pitchFamily="34" charset="0"/>
                <a:ea typeface="Tahoma"/>
                <a:cs typeface="Calibri" panose="020F0502020204030204" pitchFamily="34" charset="0"/>
                <a:sym typeface="Tahoma"/>
              </a:rPr>
              <a:t>1.  Paraphrasing</a:t>
            </a:r>
            <a:endParaRPr dirty="0"/>
          </a:p>
          <a:p>
            <a:pPr marL="0" lvl="0" indent="0" algn="l" rtl="0">
              <a:lnSpc>
                <a:spcPct val="150000"/>
              </a:lnSpc>
              <a:spcBef>
                <a:spcPts val="400"/>
              </a:spcBef>
              <a:spcAft>
                <a:spcPts val="0"/>
              </a:spcAft>
              <a:buClr>
                <a:schemeClr val="dk1"/>
              </a:buClr>
              <a:buSzPts val="2000"/>
              <a:buNone/>
            </a:pPr>
            <a:r>
              <a:rPr lang="en-US" sz="2000" b="1" dirty="0">
                <a:solidFill>
                  <a:schemeClr val="dk1"/>
                </a:solidFill>
                <a:latin typeface="Arial" panose="020B0604020202020204" pitchFamily="34" charset="0"/>
                <a:ea typeface="Tahoma"/>
                <a:cs typeface="Calibri" panose="020F0502020204030204" pitchFamily="34" charset="0"/>
                <a:sym typeface="Tahoma"/>
              </a:rPr>
              <a:t>2.  Finding missing premises and conclusions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2"/>
          <p:cNvPicPr preferRelativeResize="0"/>
          <p:nvPr/>
        </p:nvPicPr>
        <p:blipFill rotWithShape="1">
          <a:blip r:embed="rId3">
            <a:alphaModFix/>
          </a:blip>
          <a:srcRect/>
          <a:stretch/>
        </p:blipFill>
        <p:spPr>
          <a:xfrm>
            <a:off x="4773430" y="4419512"/>
            <a:ext cx="1653541" cy="1033463"/>
          </a:xfrm>
          <a:prstGeom prst="rect">
            <a:avLst/>
          </a:prstGeom>
          <a:noFill/>
          <a:ln>
            <a:noFill/>
          </a:ln>
        </p:spPr>
      </p:pic>
      <p:pic>
        <p:nvPicPr>
          <p:cNvPr id="467" name="Google Shape;467;p42"/>
          <p:cNvPicPr preferRelativeResize="0"/>
          <p:nvPr/>
        </p:nvPicPr>
        <p:blipFill rotWithShape="1">
          <a:blip r:embed="rId4">
            <a:alphaModFix/>
          </a:blip>
          <a:srcRect/>
          <a:stretch/>
        </p:blipFill>
        <p:spPr>
          <a:xfrm>
            <a:off x="2767497" y="1606761"/>
            <a:ext cx="1524000" cy="1544213"/>
          </a:xfrm>
          <a:prstGeom prst="rect">
            <a:avLst/>
          </a:prstGeom>
          <a:noFill/>
          <a:ln>
            <a:noFill/>
          </a:ln>
        </p:spPr>
      </p:pic>
      <p:sp>
        <p:nvSpPr>
          <p:cNvPr id="468" name="Google Shape;468;p42"/>
          <p:cNvSpPr txBox="1">
            <a:spLocks noGrp="1"/>
          </p:cNvSpPr>
          <p:nvPr>
            <p:ph type="ctrTitle"/>
          </p:nvPr>
        </p:nvSpPr>
        <p:spPr>
          <a:xfrm>
            <a:off x="304800" y="228600"/>
            <a:ext cx="8839200" cy="5254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b="1" dirty="0">
                <a:latin typeface="Arial" panose="020B0604020202020204" pitchFamily="34" charset="0"/>
                <a:ea typeface="Tahoma"/>
                <a:cs typeface="Calibri" panose="020F0502020204030204" pitchFamily="34" charset="0"/>
                <a:sym typeface="Tahoma"/>
              </a:rPr>
              <a:t>Characteristics of a good paraphrase</a:t>
            </a:r>
            <a:endParaRPr dirty="0"/>
          </a:p>
        </p:txBody>
      </p:sp>
      <p:pic>
        <p:nvPicPr>
          <p:cNvPr id="469" name="Google Shape;469;p42" descr="simplicity"/>
          <p:cNvPicPr preferRelativeResize="0"/>
          <p:nvPr/>
        </p:nvPicPr>
        <p:blipFill rotWithShape="1">
          <a:blip r:embed="rId5">
            <a:alphaModFix/>
          </a:blip>
          <a:srcRect/>
          <a:stretch/>
        </p:blipFill>
        <p:spPr>
          <a:xfrm>
            <a:off x="2590800" y="4116018"/>
            <a:ext cx="1600200" cy="1566863"/>
          </a:xfrm>
          <a:prstGeom prst="rect">
            <a:avLst/>
          </a:prstGeom>
          <a:noFill/>
          <a:ln>
            <a:noFill/>
          </a:ln>
        </p:spPr>
      </p:pic>
      <p:pic>
        <p:nvPicPr>
          <p:cNvPr id="470" name="Google Shape;470;p42" descr="Clarity"/>
          <p:cNvPicPr preferRelativeResize="0"/>
          <p:nvPr/>
        </p:nvPicPr>
        <p:blipFill rotWithShape="1">
          <a:blip r:embed="rId6">
            <a:alphaModFix/>
          </a:blip>
          <a:srcRect/>
          <a:stretch/>
        </p:blipFill>
        <p:spPr>
          <a:xfrm>
            <a:off x="4905555" y="1709737"/>
            <a:ext cx="1301654" cy="1338263"/>
          </a:xfrm>
          <a:prstGeom prst="rect">
            <a:avLst/>
          </a:prstGeom>
          <a:noFill/>
          <a:ln>
            <a:noFill/>
          </a:ln>
        </p:spPr>
      </p:pic>
      <p:sp>
        <p:nvSpPr>
          <p:cNvPr id="471" name="Google Shape;471;p42"/>
          <p:cNvSpPr/>
          <p:nvPr/>
        </p:nvSpPr>
        <p:spPr>
          <a:xfrm>
            <a:off x="7010400" y="1898606"/>
            <a:ext cx="2133600" cy="819150"/>
          </a:xfrm>
          <a:prstGeom prst="cloudCallout">
            <a:avLst>
              <a:gd name="adj1" fmla="val -82290"/>
              <a:gd name="adj2" fmla="val -87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400"/>
              <a:buFont typeface="Arial"/>
              <a:buNone/>
            </a:pPr>
            <a:r>
              <a:rPr lang="en-US" sz="2400" b="1">
                <a:solidFill>
                  <a:schemeClr val="lt1"/>
                </a:solidFill>
                <a:latin typeface="Garamond"/>
                <a:ea typeface="Garamond"/>
                <a:cs typeface="Garamond"/>
                <a:sym typeface="Garamond"/>
              </a:rPr>
              <a:t>clear</a:t>
            </a:r>
            <a:endParaRPr/>
          </a:p>
        </p:txBody>
      </p:sp>
      <p:sp>
        <p:nvSpPr>
          <p:cNvPr id="472" name="Google Shape;472;p42"/>
          <p:cNvSpPr/>
          <p:nvPr/>
        </p:nvSpPr>
        <p:spPr>
          <a:xfrm>
            <a:off x="33068" y="5329149"/>
            <a:ext cx="2362199" cy="942976"/>
          </a:xfrm>
          <a:prstGeom prst="cloudCallout">
            <a:avLst>
              <a:gd name="adj1" fmla="val 72240"/>
              <a:gd name="adj2" fmla="val -49192"/>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800"/>
              <a:buFont typeface="Arial"/>
              <a:buNone/>
            </a:pPr>
            <a:r>
              <a:rPr lang="en-US" sz="2800" b="1">
                <a:solidFill>
                  <a:schemeClr val="lt1"/>
                </a:solidFill>
                <a:latin typeface="Garamond"/>
                <a:ea typeface="Garamond"/>
                <a:cs typeface="Garamond"/>
                <a:sym typeface="Garamond"/>
              </a:rPr>
              <a:t>concise</a:t>
            </a:r>
            <a:endParaRPr/>
          </a:p>
        </p:txBody>
      </p:sp>
      <p:sp>
        <p:nvSpPr>
          <p:cNvPr id="473" name="Google Shape;473;p42"/>
          <p:cNvSpPr/>
          <p:nvPr/>
        </p:nvSpPr>
        <p:spPr>
          <a:xfrm>
            <a:off x="0" y="1981199"/>
            <a:ext cx="2153439" cy="942976"/>
          </a:xfrm>
          <a:prstGeom prst="cloudCallout">
            <a:avLst>
              <a:gd name="adj1" fmla="val 71875"/>
              <a:gd name="adj2" fmla="val -2083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400"/>
              <a:buFont typeface="Arial"/>
              <a:buNone/>
            </a:pPr>
            <a:r>
              <a:rPr lang="en-US" sz="2400" b="1">
                <a:solidFill>
                  <a:schemeClr val="lt1"/>
                </a:solidFill>
                <a:latin typeface="Garamond"/>
                <a:ea typeface="Garamond"/>
                <a:cs typeface="Garamond"/>
                <a:sym typeface="Garamond"/>
              </a:rPr>
              <a:t>accurate</a:t>
            </a:r>
            <a:endParaRPr/>
          </a:p>
        </p:txBody>
      </p:sp>
      <p:sp>
        <p:nvSpPr>
          <p:cNvPr id="474" name="Google Shape;474;p42"/>
          <p:cNvSpPr/>
          <p:nvPr/>
        </p:nvSpPr>
        <p:spPr>
          <a:xfrm>
            <a:off x="6724582" y="5452975"/>
            <a:ext cx="2362200" cy="819150"/>
          </a:xfrm>
          <a:prstGeom prst="cloudCallout">
            <a:avLst>
              <a:gd name="adj1" fmla="val -51279"/>
              <a:gd name="adj2" fmla="val -9794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400"/>
              <a:buFont typeface="Arial"/>
              <a:buNone/>
            </a:pPr>
            <a:r>
              <a:rPr lang="en-US" sz="2400" b="1">
                <a:solidFill>
                  <a:schemeClr val="lt1"/>
                </a:solidFill>
                <a:latin typeface="Garamond"/>
                <a:ea typeface="Garamond"/>
                <a:cs typeface="Garamond"/>
                <a:sym typeface="Garamond"/>
              </a:rPr>
              <a:t>charitable</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500"/>
                                        <p:tgtEl>
                                          <p:spTgt spid="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1"/>
                                        </p:tgtEl>
                                        <p:attrNameLst>
                                          <p:attrName>style.visibility</p:attrName>
                                        </p:attrNameLst>
                                      </p:cBhvr>
                                      <p:to>
                                        <p:strVal val="visible"/>
                                      </p:to>
                                    </p:set>
                                    <p:animEffect transition="in" filter="fade">
                                      <p:cBhvr>
                                        <p:cTn id="12" dur="500"/>
                                        <p:tgtEl>
                                          <p:spTgt spid="4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2"/>
                                        </p:tgtEl>
                                        <p:attrNameLst>
                                          <p:attrName>style.visibility</p:attrName>
                                        </p:attrNameLst>
                                      </p:cBhvr>
                                      <p:to>
                                        <p:strVal val="visible"/>
                                      </p:to>
                                    </p:set>
                                    <p:animEffect transition="in" filter="fade">
                                      <p:cBhvr>
                                        <p:cTn id="17" dur="500"/>
                                        <p:tgtEl>
                                          <p:spTgt spid="4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4"/>
                                        </p:tgtEl>
                                        <p:attrNameLst>
                                          <p:attrName>style.visibility</p:attrName>
                                        </p:attrNameLst>
                                      </p:cBhvr>
                                      <p:to>
                                        <p:strVal val="visible"/>
                                      </p:to>
                                    </p:set>
                                    <p:animEffect transition="in" filter="fade">
                                      <p:cBhvr>
                                        <p:cTn id="22" dur="5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70C0"/>
              </a:buClr>
              <a:buSzPts val="2400"/>
              <a:buFont typeface="Arial"/>
              <a:buNone/>
            </a:pPr>
            <a:r>
              <a:rPr lang="en-US" sz="2400" b="1">
                <a:solidFill>
                  <a:srgbClr val="0070C0"/>
                </a:solidFill>
              </a:rPr>
              <a:t>Input: </a:t>
            </a:r>
            <a:endParaRPr/>
          </a:p>
        </p:txBody>
      </p:sp>
      <p:sp>
        <p:nvSpPr>
          <p:cNvPr id="141" name="Google Shape;141;p6"/>
          <p:cNvSpPr txBox="1"/>
          <p:nvPr/>
        </p:nvSpPr>
        <p:spPr>
          <a:xfrm>
            <a:off x="457200" y="6199900"/>
            <a:ext cx="8343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70C0"/>
                </a:solidFill>
                <a:latin typeface="Arial"/>
                <a:ea typeface="Arial"/>
                <a:cs typeface="Arial"/>
                <a:sym typeface="Arial"/>
              </a:rPr>
              <a:t>Source: https://hay1.vn/people/Thich-Chan-Quang-9dg6C0 </a:t>
            </a:r>
            <a:endParaRPr sz="1400" b="0" i="0" u="none" strike="noStrike" cap="none">
              <a:solidFill>
                <a:srgbClr val="000000"/>
              </a:solidFill>
              <a:latin typeface="Arial"/>
              <a:ea typeface="Arial"/>
              <a:cs typeface="Arial"/>
              <a:sym typeface="Arial"/>
            </a:endParaRPr>
          </a:p>
        </p:txBody>
      </p:sp>
      <p:sp>
        <p:nvSpPr>
          <p:cNvPr id="142" name="Google Shape;142;p6"/>
          <p:cNvSpPr txBox="1">
            <a:spLocks noGrp="1"/>
          </p:cNvSpPr>
          <p:nvPr>
            <p:ph type="title"/>
          </p:nvPr>
        </p:nvSpPr>
        <p:spPr>
          <a:xfrm>
            <a:off x="762000" y="228600"/>
            <a:ext cx="8039100" cy="72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solidFill>
                  <a:srgbClr val="C00000"/>
                </a:solidFill>
              </a:rPr>
              <a:t>Fallacy of insufficient evidence</a:t>
            </a:r>
            <a:endParaRPr>
              <a:solidFill>
                <a:srgbClr val="C00000"/>
              </a:solidFill>
            </a:endParaRPr>
          </a:p>
        </p:txBody>
      </p:sp>
      <p:sp>
        <p:nvSpPr>
          <p:cNvPr id="143" name="Google Shape;143;p6"/>
          <p:cNvSpPr txBox="1"/>
          <p:nvPr/>
        </p:nvSpPr>
        <p:spPr>
          <a:xfrm>
            <a:off x="457200" y="5595402"/>
            <a:ext cx="8534400" cy="60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dirty="0">
                <a:solidFill>
                  <a:srgbClr val="0070C0"/>
                </a:solidFill>
                <a:latin typeface="Arial"/>
                <a:ea typeface="Arial"/>
                <a:cs typeface="Arial"/>
                <a:sym typeface="Arial"/>
              </a:rPr>
              <a:t>Fallacy type: </a:t>
            </a:r>
            <a:r>
              <a:rPr lang="vi-VN" sz="2400" b="1" i="0" u="none" strike="noStrike" cap="none" dirty="0">
                <a:solidFill>
                  <a:srgbClr val="0070C0"/>
                </a:solidFill>
                <a:latin typeface="Arial"/>
                <a:ea typeface="Arial"/>
                <a:cs typeface="Arial"/>
                <a:sym typeface="Arial"/>
              </a:rPr>
              <a:t>P</a:t>
            </a:r>
            <a:r>
              <a:rPr lang="en-US" sz="2400" b="1" i="0" u="none" strike="noStrike" cap="none" dirty="0" err="1">
                <a:solidFill>
                  <a:srgbClr val="0070C0"/>
                </a:solidFill>
                <a:latin typeface="Arial"/>
                <a:ea typeface="Arial"/>
                <a:cs typeface="Arial"/>
                <a:sym typeface="Arial"/>
              </a:rPr>
              <a:t>ost</a:t>
            </a:r>
            <a:r>
              <a:rPr lang="en-US" sz="2400" b="1" i="0" u="none" strike="noStrike" cap="none" dirty="0">
                <a:solidFill>
                  <a:srgbClr val="0070C0"/>
                </a:solidFill>
                <a:latin typeface="Arial"/>
                <a:ea typeface="Arial"/>
                <a:cs typeface="Arial"/>
                <a:sym typeface="Arial"/>
              </a:rPr>
              <a:t> hoc fallacy</a:t>
            </a:r>
            <a:endParaRPr sz="2400" b="1" i="0" u="none" strike="noStrike" cap="none" dirty="0">
              <a:solidFill>
                <a:srgbClr val="0070C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dirty="0">
              <a:solidFill>
                <a:srgbClr val="0070C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2400"/>
              <a:buFont typeface="Arial"/>
              <a:buNone/>
            </a:pPr>
            <a:endParaRPr sz="2400" b="1" i="0" u="none" strike="noStrike" cap="none" dirty="0">
              <a:solidFill>
                <a:srgbClr val="0070C0"/>
              </a:solidFill>
              <a:latin typeface="Arial"/>
              <a:ea typeface="Arial"/>
              <a:cs typeface="Arial"/>
              <a:sym typeface="Arial"/>
            </a:endParaRPr>
          </a:p>
        </p:txBody>
      </p:sp>
      <p:pic>
        <p:nvPicPr>
          <p:cNvPr id="144" name="Google Shape;144;p6"/>
          <p:cNvPicPr preferRelativeResize="0"/>
          <p:nvPr/>
        </p:nvPicPr>
        <p:blipFill rotWithShape="1">
          <a:blip r:embed="rId3">
            <a:alphaModFix/>
          </a:blip>
          <a:srcRect/>
          <a:stretch/>
        </p:blipFill>
        <p:spPr>
          <a:xfrm>
            <a:off x="2546925" y="1479627"/>
            <a:ext cx="3870038" cy="41744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subTitle" idx="1"/>
          </p:nvPr>
        </p:nvSpPr>
        <p:spPr>
          <a:xfrm>
            <a:off x="26670" y="838200"/>
            <a:ext cx="9144000" cy="5410200"/>
          </a:xfrm>
          <a:prstGeom prst="rect">
            <a:avLst/>
          </a:prstGeom>
          <a:noFill/>
          <a:ln>
            <a:noFill/>
          </a:ln>
        </p:spPr>
        <p:txBody>
          <a:bodyPr spcFirstLastPara="1" wrap="square" lIns="91425" tIns="45700" rIns="91425" bIns="45700" anchor="t" anchorCtr="0">
            <a:normAutofit fontScale="25000" lnSpcReduction="20000"/>
          </a:bodyPr>
          <a:lstStyle/>
          <a:p>
            <a:pPr marL="0" lvl="0" indent="0" algn="just" rtl="0">
              <a:spcBef>
                <a:spcPts val="0"/>
              </a:spcBef>
              <a:spcAft>
                <a:spcPts val="0"/>
              </a:spcAft>
              <a:buClr>
                <a:schemeClr val="accent2"/>
              </a:buClr>
              <a:buSzPct val="100000"/>
            </a:pPr>
            <a:r>
              <a:rPr lang="vi-VN" sz="11200" b="1" dirty="0">
                <a:solidFill>
                  <a:schemeClr val="accent2"/>
                </a:solidFill>
                <a:latin typeface="Arial" panose="020B0604020202020204" pitchFamily="34" charset="0"/>
                <a:ea typeface="Tahoma"/>
                <a:cs typeface="Calibri" panose="020F0502020204030204" pitchFamily="34" charset="0"/>
                <a:sym typeface="Tahoma"/>
              </a:rPr>
              <a:t>1. </a:t>
            </a:r>
            <a:r>
              <a:rPr lang="en-US" sz="11200" b="1" dirty="0">
                <a:solidFill>
                  <a:schemeClr val="accent2"/>
                </a:solidFill>
                <a:latin typeface="Arial" panose="020B0604020202020204" pitchFamily="34" charset="0"/>
                <a:ea typeface="Tahoma"/>
                <a:cs typeface="Calibri" panose="020F0502020204030204" pitchFamily="34" charset="0"/>
                <a:sym typeface="Tahoma"/>
              </a:rPr>
              <a:t>Be accurate</a:t>
            </a:r>
            <a:r>
              <a:rPr lang="en-US" sz="11200" dirty="0">
                <a:solidFill>
                  <a:schemeClr val="accent2"/>
                </a:solidFill>
                <a:latin typeface="Arial" panose="020B0604020202020204" pitchFamily="34" charset="0"/>
                <a:ea typeface="Tahoma"/>
                <a:cs typeface="Calibri" panose="020F0502020204030204" pitchFamily="34" charset="0"/>
                <a:sym typeface="Tahoma"/>
              </a:rPr>
              <a:t>: don’t misrepresent </a:t>
            </a:r>
            <a:r>
              <a:rPr lang="vi-VN" sz="11200" dirty="0">
                <a:solidFill>
                  <a:schemeClr val="accent2"/>
                </a:solidFill>
                <a:latin typeface="Arial" panose="020B0604020202020204" pitchFamily="34" charset="0"/>
                <a:ea typeface="Tahoma"/>
                <a:cs typeface="Calibri" panose="020F0502020204030204" pitchFamily="34" charset="0"/>
                <a:sym typeface="Tahoma"/>
              </a:rPr>
              <a:t>information</a:t>
            </a:r>
          </a:p>
          <a:p>
            <a:pPr marL="1371600" lvl="0" indent="-1371600" algn="ctr" rtl="0">
              <a:spcBef>
                <a:spcPts val="0"/>
              </a:spcBef>
              <a:spcAft>
                <a:spcPts val="0"/>
              </a:spcAft>
              <a:buClr>
                <a:schemeClr val="accent2"/>
              </a:buClr>
              <a:buSzPct val="100000"/>
              <a:buAutoNum type="arabicPeriod"/>
            </a:pPr>
            <a:endParaRPr sz="9600" b="1" dirty="0">
              <a:solidFill>
                <a:schemeClr val="dk1"/>
              </a:solidFill>
              <a:latin typeface="Arial" panose="020B0604020202020204" pitchFamily="34" charset="0"/>
              <a:ea typeface="Tahoma"/>
              <a:cs typeface="Calibri" panose="020F0502020204030204" pitchFamily="34" charset="0"/>
              <a:sym typeface="Tahoma"/>
            </a:endParaRPr>
          </a:p>
          <a:p>
            <a:pPr marL="0" lvl="0" indent="0" algn="l" rtl="0">
              <a:lnSpc>
                <a:spcPct val="140000"/>
              </a:lnSpc>
              <a:spcBef>
                <a:spcPts val="480"/>
              </a:spcBef>
              <a:spcAft>
                <a:spcPts val="0"/>
              </a:spcAft>
              <a:buClr>
                <a:schemeClr val="dk1"/>
              </a:buClr>
              <a:buSzPct val="100000"/>
              <a:buNone/>
            </a:pPr>
            <a:r>
              <a:rPr lang="en-US" sz="9600" b="1" dirty="0">
                <a:solidFill>
                  <a:schemeClr val="dk1"/>
                </a:solidFill>
                <a:latin typeface="Arial" panose="020B0604020202020204" pitchFamily="34" charset="0"/>
                <a:ea typeface="Tahoma"/>
                <a:cs typeface="Calibri" panose="020F0502020204030204" pitchFamily="34" charset="0"/>
                <a:sym typeface="Tahoma"/>
              </a:rPr>
              <a:t>Example</a:t>
            </a:r>
            <a:r>
              <a:rPr lang="en-US" sz="9600" dirty="0">
                <a:solidFill>
                  <a:schemeClr val="dk1"/>
                </a:solidFill>
                <a:latin typeface="Arial" panose="020B0604020202020204" pitchFamily="34" charset="0"/>
                <a:ea typeface="Tahoma"/>
                <a:cs typeface="Calibri" panose="020F0502020204030204" pitchFamily="34" charset="0"/>
                <a:sym typeface="Tahoma"/>
              </a:rPr>
              <a:t>: Europe has a set of primary interests, which to us have no, or a very remote relation to ours. </a:t>
            </a:r>
            <a:endParaRPr dirty="0"/>
          </a:p>
          <a:p>
            <a:pPr marL="457200" lvl="1" indent="0" algn="l" rtl="0">
              <a:lnSpc>
                <a:spcPct val="140000"/>
              </a:lnSpc>
              <a:spcBef>
                <a:spcPts val="1200"/>
              </a:spcBef>
              <a:spcAft>
                <a:spcPts val="0"/>
              </a:spcAft>
              <a:buClr>
                <a:schemeClr val="dk1"/>
              </a:buClr>
              <a:buSzPct val="100000"/>
              <a:buFont typeface="Tahoma"/>
              <a:buNone/>
            </a:pPr>
            <a:r>
              <a:rPr lang="en-US" sz="9600" dirty="0">
                <a:solidFill>
                  <a:schemeClr val="dk1"/>
                </a:solidFill>
                <a:latin typeface="Arial" panose="020B0604020202020204" pitchFamily="34" charset="0"/>
                <a:ea typeface="Tahoma"/>
                <a:cs typeface="Calibri" panose="020F0502020204030204" pitchFamily="34" charset="0"/>
                <a:sym typeface="Tahoma"/>
              </a:rPr>
              <a:t>(1). Europe’s vital interests are totally different than ours. </a:t>
            </a:r>
            <a:endParaRPr dirty="0"/>
          </a:p>
          <a:p>
            <a:pPr marL="457200" lvl="1" indent="0" algn="l" rtl="0">
              <a:lnSpc>
                <a:spcPct val="140000"/>
              </a:lnSpc>
              <a:spcBef>
                <a:spcPts val="2400"/>
              </a:spcBef>
              <a:spcAft>
                <a:spcPts val="0"/>
              </a:spcAft>
              <a:buClr>
                <a:schemeClr val="dk1"/>
              </a:buClr>
              <a:buSzPct val="100000"/>
              <a:buFont typeface="Tahoma"/>
              <a:buNone/>
            </a:pPr>
            <a:r>
              <a:rPr lang="en-US" sz="9600" dirty="0">
                <a:solidFill>
                  <a:schemeClr val="dk1"/>
                </a:solidFill>
                <a:latin typeface="Arial" panose="020B0604020202020204" pitchFamily="34" charset="0"/>
                <a:ea typeface="Tahoma"/>
                <a:cs typeface="Calibri" panose="020F0502020204030204" pitchFamily="34" charset="0"/>
                <a:sym typeface="Tahoma"/>
              </a:rPr>
              <a:t>(2). Europe has a set of vital interests which are of little or no concern to us.</a:t>
            </a:r>
            <a:endParaRPr dirty="0"/>
          </a:p>
          <a:p>
            <a:pPr marL="457200" lvl="1" indent="0" algn="l" rtl="0">
              <a:lnSpc>
                <a:spcPct val="140000"/>
              </a:lnSpc>
              <a:spcBef>
                <a:spcPts val="2400"/>
              </a:spcBef>
              <a:spcAft>
                <a:spcPts val="0"/>
              </a:spcAft>
              <a:buClr>
                <a:schemeClr val="dk1"/>
              </a:buClr>
              <a:buSzPct val="100000"/>
              <a:buFont typeface="Tahoma"/>
              <a:buNone/>
            </a:pPr>
            <a:r>
              <a:rPr lang="en-US" sz="9600" u="sng" dirty="0">
                <a:solidFill>
                  <a:schemeClr val="dk1"/>
                </a:solidFill>
                <a:latin typeface="Arial" panose="020B0604020202020204" pitchFamily="34" charset="0"/>
                <a:ea typeface="Tahoma"/>
                <a:cs typeface="Calibri" panose="020F0502020204030204" pitchFamily="34" charset="0"/>
                <a:sym typeface="Tahoma"/>
              </a:rPr>
              <a:t>Comment</a:t>
            </a:r>
            <a:r>
              <a:rPr lang="en-US" sz="9600" dirty="0">
                <a:solidFill>
                  <a:schemeClr val="dk1"/>
                </a:solidFill>
                <a:latin typeface="Arial" panose="020B0604020202020204" pitchFamily="34" charset="0"/>
                <a:ea typeface="Tahoma"/>
                <a:cs typeface="Calibri" panose="020F0502020204030204" pitchFamily="34" charset="0"/>
                <a:sym typeface="Tahoma"/>
              </a:rPr>
              <a:t>: (1) changes the original meaning; (2) is an accurate paraphrase.</a:t>
            </a:r>
            <a:endParaRPr dirty="0"/>
          </a:p>
          <a:p>
            <a:pPr marL="914400" lvl="2" indent="0" algn="ctr" rtl="0">
              <a:lnSpc>
                <a:spcPct val="140000"/>
              </a:lnSpc>
              <a:spcBef>
                <a:spcPts val="2400"/>
              </a:spcBef>
              <a:spcAft>
                <a:spcPts val="0"/>
              </a:spcAft>
              <a:buClr>
                <a:srgbClr val="888888"/>
              </a:buClr>
              <a:buSzPct val="100000"/>
              <a:buFont typeface="Noto Sans Symbols"/>
              <a:buNone/>
            </a:pPr>
            <a:endParaRPr sz="4000" dirty="0">
              <a:solidFill>
                <a:schemeClr val="dk1"/>
              </a:solidFill>
              <a:latin typeface="Arial" panose="020B0604020202020204" pitchFamily="34" charset="0"/>
              <a:ea typeface="Tahoma"/>
              <a:cs typeface="Calibri" panose="020F0502020204030204" pitchFamily="34" charset="0"/>
              <a:sym typeface="Tahoma"/>
            </a:endParaRPr>
          </a:p>
        </p:txBody>
      </p:sp>
      <p:sp>
        <p:nvSpPr>
          <p:cNvPr id="481" name="Google Shape;481;p43"/>
          <p:cNvSpPr txBox="1"/>
          <p:nvPr/>
        </p:nvSpPr>
        <p:spPr>
          <a:xfrm>
            <a:off x="2628900" y="-76200"/>
            <a:ext cx="3886200" cy="76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1" dirty="0">
                <a:solidFill>
                  <a:schemeClr val="dk1"/>
                </a:solidFill>
                <a:latin typeface="Arial" panose="020B0604020202020204" pitchFamily="34" charset="0"/>
                <a:ea typeface="Tahoma"/>
                <a:cs typeface="Calibri" panose="020F0502020204030204" pitchFamily="34" charset="0"/>
                <a:sym typeface="Tahoma"/>
              </a:rPr>
              <a:t>Skill 1. Paraphrasing</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4"/>
          <p:cNvSpPr txBox="1">
            <a:spLocks noGrp="1"/>
          </p:cNvSpPr>
          <p:nvPr>
            <p:ph type="subTitle" idx="1"/>
          </p:nvPr>
        </p:nvSpPr>
        <p:spPr>
          <a:xfrm>
            <a:off x="178279" y="723900"/>
            <a:ext cx="8991600" cy="69907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2"/>
              </a:buClr>
              <a:buSzPts val="2800"/>
              <a:buNone/>
            </a:pPr>
            <a:r>
              <a:rPr lang="en-US" sz="2800" b="1" dirty="0">
                <a:solidFill>
                  <a:schemeClr val="accent2"/>
                </a:solidFill>
                <a:latin typeface="Arial" panose="020B0604020202020204" pitchFamily="34" charset="0"/>
                <a:ea typeface="Tahoma"/>
                <a:cs typeface="Calibri" panose="020F0502020204030204" pitchFamily="34" charset="0"/>
                <a:sym typeface="Tahoma"/>
              </a:rPr>
              <a:t>2. Be clear: </a:t>
            </a:r>
            <a:r>
              <a:rPr lang="en-US" sz="2400" dirty="0">
                <a:solidFill>
                  <a:schemeClr val="accent2"/>
                </a:solidFill>
                <a:latin typeface="Arial" panose="020B0604020202020204" pitchFamily="34" charset="0"/>
                <a:ea typeface="Tahoma"/>
                <a:cs typeface="Calibri" panose="020F0502020204030204" pitchFamily="34" charset="0"/>
                <a:sym typeface="Tahoma"/>
              </a:rPr>
              <a:t>Take confusion way and make it understandable </a:t>
            </a:r>
            <a:endParaRPr sz="2800" dirty="0">
              <a:solidFill>
                <a:schemeClr val="accent2"/>
              </a:solidFill>
              <a:latin typeface="Arial" panose="020B0604020202020204" pitchFamily="34" charset="0"/>
              <a:ea typeface="Tahoma"/>
              <a:cs typeface="Calibri" panose="020F0502020204030204" pitchFamily="34" charset="0"/>
              <a:sym typeface="Tahoma"/>
            </a:endParaRPr>
          </a:p>
        </p:txBody>
      </p:sp>
      <p:sp>
        <p:nvSpPr>
          <p:cNvPr id="488" name="Google Shape;488;p44"/>
          <p:cNvSpPr txBox="1"/>
          <p:nvPr/>
        </p:nvSpPr>
        <p:spPr>
          <a:xfrm>
            <a:off x="1962150" y="-38100"/>
            <a:ext cx="4914900" cy="76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1" dirty="0">
                <a:solidFill>
                  <a:schemeClr val="dk1"/>
                </a:solidFill>
                <a:latin typeface="Arial" panose="020B0604020202020204" pitchFamily="34" charset="0"/>
                <a:ea typeface="Tahoma"/>
                <a:cs typeface="Calibri" panose="020F0502020204030204" pitchFamily="34" charset="0"/>
                <a:sym typeface="Tahoma"/>
              </a:rPr>
              <a:t>Skill 1. Paraphrasing (</a:t>
            </a:r>
            <a:r>
              <a:rPr lang="en-US" sz="2400" b="1" dirty="0" err="1">
                <a:solidFill>
                  <a:schemeClr val="dk1"/>
                </a:solidFill>
                <a:latin typeface="Arial" panose="020B0604020202020204" pitchFamily="34" charset="0"/>
                <a:ea typeface="Tahoma"/>
                <a:cs typeface="Calibri" panose="020F0502020204030204" pitchFamily="34" charset="0"/>
                <a:sym typeface="Tahoma"/>
              </a:rPr>
              <a:t>cont</a:t>
            </a:r>
            <a:r>
              <a:rPr lang="en-US" sz="2400" b="1" dirty="0">
                <a:solidFill>
                  <a:schemeClr val="dk1"/>
                </a:solidFill>
                <a:latin typeface="Arial" panose="020B0604020202020204" pitchFamily="34" charset="0"/>
                <a:ea typeface="Tahoma"/>
                <a:cs typeface="Calibri" panose="020F0502020204030204" pitchFamily="34" charset="0"/>
                <a:sym typeface="Tahoma"/>
              </a:rPr>
              <a:t>)</a:t>
            </a:r>
            <a:endParaRPr dirty="0"/>
          </a:p>
        </p:txBody>
      </p:sp>
      <p:pic>
        <p:nvPicPr>
          <p:cNvPr id="489" name="Google Shape;489;p44"/>
          <p:cNvPicPr preferRelativeResize="0"/>
          <p:nvPr/>
        </p:nvPicPr>
        <p:blipFill rotWithShape="1">
          <a:blip r:embed="rId3">
            <a:alphaModFix/>
          </a:blip>
          <a:srcRect/>
          <a:stretch/>
        </p:blipFill>
        <p:spPr>
          <a:xfrm>
            <a:off x="175404" y="2714444"/>
            <a:ext cx="4038600" cy="2441159"/>
          </a:xfrm>
          <a:prstGeom prst="rect">
            <a:avLst/>
          </a:prstGeom>
          <a:noFill/>
          <a:ln>
            <a:noFill/>
          </a:ln>
        </p:spPr>
      </p:pic>
      <p:pic>
        <p:nvPicPr>
          <p:cNvPr id="490" name="Google Shape;490;p44"/>
          <p:cNvPicPr preferRelativeResize="0"/>
          <p:nvPr/>
        </p:nvPicPr>
        <p:blipFill rotWithShape="1">
          <a:blip r:embed="rId4">
            <a:alphaModFix/>
          </a:blip>
          <a:srcRect/>
          <a:stretch/>
        </p:blipFill>
        <p:spPr>
          <a:xfrm>
            <a:off x="5029200" y="2714445"/>
            <a:ext cx="4003800" cy="2441159"/>
          </a:xfrm>
          <a:prstGeom prst="rect">
            <a:avLst/>
          </a:prstGeom>
          <a:noFill/>
          <a:ln>
            <a:noFill/>
          </a:ln>
        </p:spPr>
      </p:pic>
      <p:pic>
        <p:nvPicPr>
          <p:cNvPr id="491" name="Google Shape;491;p44"/>
          <p:cNvPicPr preferRelativeResize="0"/>
          <p:nvPr/>
        </p:nvPicPr>
        <p:blipFill rotWithShape="1">
          <a:blip r:embed="rId5">
            <a:alphaModFix/>
          </a:blip>
          <a:srcRect/>
          <a:stretch/>
        </p:blipFill>
        <p:spPr>
          <a:xfrm>
            <a:off x="319088" y="1600200"/>
            <a:ext cx="2309812" cy="699076"/>
          </a:xfrm>
          <a:prstGeom prst="rect">
            <a:avLst/>
          </a:prstGeom>
          <a:noFill/>
          <a:ln>
            <a:noFill/>
          </a:ln>
        </p:spPr>
      </p:pic>
      <p:sp>
        <p:nvSpPr>
          <p:cNvPr id="492" name="Google Shape;492;p44"/>
          <p:cNvSpPr/>
          <p:nvPr/>
        </p:nvSpPr>
        <p:spPr>
          <a:xfrm>
            <a:off x="4419600" y="3935023"/>
            <a:ext cx="381000" cy="255977"/>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5"/>
          <p:cNvSpPr txBox="1">
            <a:spLocks noGrp="1"/>
          </p:cNvSpPr>
          <p:nvPr>
            <p:ph type="subTitle" idx="1"/>
          </p:nvPr>
        </p:nvSpPr>
        <p:spPr>
          <a:xfrm>
            <a:off x="31630" y="990600"/>
            <a:ext cx="9144000" cy="5410200"/>
          </a:xfrm>
          <a:prstGeom prst="rect">
            <a:avLst/>
          </a:prstGeom>
          <a:noFill/>
          <a:ln>
            <a:noFill/>
          </a:ln>
        </p:spPr>
        <p:txBody>
          <a:bodyPr spcFirstLastPara="1" wrap="square" lIns="91425" tIns="45700" rIns="91425" bIns="45700" anchor="t" anchorCtr="0">
            <a:noAutofit/>
          </a:bodyPr>
          <a:lstStyle/>
          <a:p>
            <a:pPr marL="0" lvl="0" indent="0" algn="just" rtl="0">
              <a:lnSpc>
                <a:spcPct val="140000"/>
              </a:lnSpc>
              <a:spcBef>
                <a:spcPts val="0"/>
              </a:spcBef>
              <a:spcAft>
                <a:spcPts val="0"/>
              </a:spcAft>
              <a:buClr>
                <a:schemeClr val="accent2"/>
              </a:buClr>
              <a:buSzPts val="2800"/>
              <a:buNone/>
            </a:pPr>
            <a:r>
              <a:rPr lang="en-US" sz="2800" b="1" dirty="0">
                <a:solidFill>
                  <a:schemeClr val="accent2"/>
                </a:solidFill>
                <a:latin typeface="Arial" panose="020B0604020202020204" pitchFamily="34" charset="0"/>
                <a:ea typeface="Tahoma"/>
                <a:cs typeface="Calibri" panose="020F0502020204030204" pitchFamily="34" charset="0"/>
                <a:sym typeface="Tahoma"/>
              </a:rPr>
              <a:t>3. Be concise</a:t>
            </a:r>
            <a:r>
              <a:rPr lang="en-US" sz="2800" dirty="0">
                <a:solidFill>
                  <a:schemeClr val="accent2"/>
                </a:solidFill>
                <a:latin typeface="Arial" panose="020B0604020202020204" pitchFamily="34" charset="0"/>
                <a:ea typeface="Tahoma"/>
                <a:cs typeface="Calibri" panose="020F0502020204030204" pitchFamily="34" charset="0"/>
                <a:sym typeface="Tahoma"/>
              </a:rPr>
              <a:t>: get to the bare essentials</a:t>
            </a:r>
            <a:endParaRPr dirty="0"/>
          </a:p>
          <a:p>
            <a:pPr marL="457200" lvl="1" indent="0" algn="just" rtl="0">
              <a:lnSpc>
                <a:spcPct val="140000"/>
              </a:lnSpc>
              <a:spcBef>
                <a:spcPts val="560"/>
              </a:spcBef>
              <a:spcAft>
                <a:spcPts val="0"/>
              </a:spcAft>
              <a:buClr>
                <a:schemeClr val="dk1"/>
              </a:buClr>
              <a:buSzPts val="2800"/>
              <a:buFont typeface="Tahoma"/>
              <a:buNone/>
            </a:pPr>
            <a:r>
              <a:rPr lang="en-US" dirty="0">
                <a:solidFill>
                  <a:schemeClr val="dk1"/>
                </a:solidFill>
                <a:latin typeface="Arial" panose="020B0604020202020204" pitchFamily="34" charset="0"/>
                <a:ea typeface="Tahoma"/>
                <a:cs typeface="Calibri" panose="020F0502020204030204" pitchFamily="34" charset="0"/>
                <a:sym typeface="Tahoma"/>
              </a:rPr>
              <a:t>Example: </a:t>
            </a:r>
            <a:r>
              <a:rPr lang="en-US" dirty="0">
                <a:solidFill>
                  <a:srgbClr val="0070C0"/>
                </a:solidFill>
                <a:latin typeface="Arial" panose="020B0604020202020204" pitchFamily="34" charset="0"/>
                <a:ea typeface="Tahoma"/>
                <a:cs typeface="Calibri" panose="020F0502020204030204" pitchFamily="34" charset="0"/>
                <a:sym typeface="Tahoma"/>
              </a:rPr>
              <a:t>The office wasn’t open </a:t>
            </a:r>
            <a:r>
              <a:rPr lang="en-US" u="sng" dirty="0">
                <a:solidFill>
                  <a:srgbClr val="0070C0"/>
                </a:solidFill>
                <a:latin typeface="Arial" panose="020B0604020202020204" pitchFamily="34" charset="0"/>
                <a:ea typeface="Tahoma"/>
                <a:cs typeface="Calibri" panose="020F0502020204030204" pitchFamily="34" charset="0"/>
                <a:sym typeface="Tahoma"/>
              </a:rPr>
              <a:t>at that point in time</a:t>
            </a:r>
            <a:r>
              <a:rPr lang="en-US" dirty="0">
                <a:solidFill>
                  <a:srgbClr val="0070C0"/>
                </a:solidFill>
                <a:latin typeface="Arial" panose="020B0604020202020204" pitchFamily="34" charset="0"/>
                <a:ea typeface="Tahoma"/>
                <a:cs typeface="Calibri" panose="020F0502020204030204" pitchFamily="34" charset="0"/>
                <a:sym typeface="Tahoma"/>
              </a:rPr>
              <a:t>, </a:t>
            </a:r>
            <a:r>
              <a:rPr lang="en-US" u="sng" dirty="0">
                <a:solidFill>
                  <a:srgbClr val="0070C0"/>
                </a:solidFill>
                <a:latin typeface="Arial" panose="020B0604020202020204" pitchFamily="34" charset="0"/>
                <a:ea typeface="Tahoma"/>
                <a:cs typeface="Calibri" panose="020F0502020204030204" pitchFamily="34" charset="0"/>
                <a:sym typeface="Tahoma"/>
              </a:rPr>
              <a:t>owing to the fact that</a:t>
            </a:r>
            <a:r>
              <a:rPr lang="en-US" dirty="0">
                <a:solidFill>
                  <a:srgbClr val="0070C0"/>
                </a:solidFill>
                <a:latin typeface="Arial" panose="020B0604020202020204" pitchFamily="34" charset="0"/>
                <a:ea typeface="Tahoma"/>
                <a:cs typeface="Calibri" panose="020F0502020204030204" pitchFamily="34" charset="0"/>
                <a:sym typeface="Tahoma"/>
              </a:rPr>
              <a:t> there was no electrical power in the building. </a:t>
            </a:r>
            <a:endParaRPr dirty="0"/>
          </a:p>
          <a:p>
            <a:pPr marL="457200" lvl="1" indent="0" algn="just" rtl="0">
              <a:lnSpc>
                <a:spcPct val="140000"/>
              </a:lnSpc>
              <a:spcBef>
                <a:spcPts val="1160"/>
              </a:spcBef>
              <a:spcAft>
                <a:spcPts val="0"/>
              </a:spcAft>
              <a:buClr>
                <a:schemeClr val="dk1"/>
              </a:buClr>
              <a:buSzPts val="2800"/>
              <a:buFont typeface="Tahoma"/>
              <a:buNone/>
            </a:pPr>
            <a:r>
              <a:rPr lang="en-US" b="1" u="sng" dirty="0">
                <a:solidFill>
                  <a:schemeClr val="dk1"/>
                </a:solidFill>
                <a:latin typeface="Arial" panose="020B0604020202020204" pitchFamily="34" charset="0"/>
                <a:ea typeface="Tahoma"/>
                <a:cs typeface="Calibri" panose="020F0502020204030204" pitchFamily="34" charset="0"/>
                <a:sym typeface="Tahoma"/>
              </a:rPr>
              <a:t>Paraphrase</a:t>
            </a:r>
            <a:r>
              <a:rPr lang="en-US" dirty="0">
                <a:solidFill>
                  <a:schemeClr val="dk1"/>
                </a:solidFill>
                <a:latin typeface="Arial" panose="020B0604020202020204" pitchFamily="34" charset="0"/>
                <a:ea typeface="Tahoma"/>
                <a:cs typeface="Calibri" panose="020F0502020204030204" pitchFamily="34" charset="0"/>
                <a:sym typeface="Tahoma"/>
              </a:rPr>
              <a:t>: The office was closed </a:t>
            </a:r>
            <a:r>
              <a:rPr lang="en-US" u="sng" dirty="0">
                <a:solidFill>
                  <a:schemeClr val="dk1"/>
                </a:solidFill>
                <a:latin typeface="Arial" panose="020B0604020202020204" pitchFamily="34" charset="0"/>
                <a:ea typeface="Tahoma"/>
                <a:cs typeface="Calibri" panose="020F0502020204030204" pitchFamily="34" charset="0"/>
                <a:sym typeface="Tahoma"/>
              </a:rPr>
              <a:t>then</a:t>
            </a:r>
            <a:r>
              <a:rPr lang="en-US" dirty="0">
                <a:solidFill>
                  <a:schemeClr val="dk1"/>
                </a:solidFill>
                <a:latin typeface="Arial" panose="020B0604020202020204" pitchFamily="34" charset="0"/>
                <a:ea typeface="Tahoma"/>
                <a:cs typeface="Calibri" panose="020F0502020204030204" pitchFamily="34" charset="0"/>
                <a:sym typeface="Tahoma"/>
              </a:rPr>
              <a:t> </a:t>
            </a:r>
            <a:r>
              <a:rPr lang="en-US" u="sng" dirty="0">
                <a:solidFill>
                  <a:schemeClr val="dk1"/>
                </a:solidFill>
                <a:latin typeface="Arial" panose="020B0604020202020204" pitchFamily="34" charset="0"/>
                <a:ea typeface="Tahoma"/>
                <a:cs typeface="Calibri" panose="020F0502020204030204" pitchFamily="34" charset="0"/>
                <a:sym typeface="Tahoma"/>
              </a:rPr>
              <a:t>because</a:t>
            </a:r>
            <a:r>
              <a:rPr lang="en-US" dirty="0">
                <a:solidFill>
                  <a:schemeClr val="dk1"/>
                </a:solidFill>
                <a:latin typeface="Arial" panose="020B0604020202020204" pitchFamily="34" charset="0"/>
                <a:ea typeface="Tahoma"/>
                <a:cs typeface="Calibri" panose="020F0502020204030204" pitchFamily="34" charset="0"/>
                <a:sym typeface="Tahoma"/>
              </a:rPr>
              <a:t> there was no electricity in the building. </a:t>
            </a:r>
            <a:endParaRPr dirty="0"/>
          </a:p>
        </p:txBody>
      </p:sp>
      <p:sp>
        <p:nvSpPr>
          <p:cNvPr id="498" name="Google Shape;498;p45"/>
          <p:cNvSpPr txBox="1"/>
          <p:nvPr/>
        </p:nvSpPr>
        <p:spPr>
          <a:xfrm>
            <a:off x="1962150" y="-38100"/>
            <a:ext cx="4914900" cy="76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1" dirty="0">
                <a:solidFill>
                  <a:schemeClr val="dk1"/>
                </a:solidFill>
                <a:latin typeface="Arial" panose="020B0604020202020204" pitchFamily="34" charset="0"/>
                <a:ea typeface="Tahoma"/>
                <a:cs typeface="Calibri" panose="020F0502020204030204" pitchFamily="34" charset="0"/>
                <a:sym typeface="Tahoma"/>
              </a:rPr>
              <a:t>Skill 1. Paraphrasing (</a:t>
            </a:r>
            <a:r>
              <a:rPr lang="en-US" sz="2400" b="1" dirty="0" err="1">
                <a:solidFill>
                  <a:schemeClr val="dk1"/>
                </a:solidFill>
                <a:latin typeface="Arial" panose="020B0604020202020204" pitchFamily="34" charset="0"/>
                <a:ea typeface="Tahoma"/>
                <a:cs typeface="Calibri" panose="020F0502020204030204" pitchFamily="34" charset="0"/>
                <a:sym typeface="Tahoma"/>
              </a:rPr>
              <a:t>cont</a:t>
            </a:r>
            <a:r>
              <a:rPr lang="en-US" sz="2400" b="1" dirty="0">
                <a:solidFill>
                  <a:schemeClr val="dk1"/>
                </a:solidFill>
                <a:latin typeface="Arial" panose="020B0604020202020204" pitchFamily="34" charset="0"/>
                <a:ea typeface="Tahoma"/>
                <a:cs typeface="Calibri" panose="020F0502020204030204" pitchFamily="34" charset="0"/>
                <a:sym typeface="Tahoma"/>
              </a:rPr>
              <a:t>)</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6"/>
          <p:cNvSpPr txBox="1">
            <a:spLocks noGrp="1"/>
          </p:cNvSpPr>
          <p:nvPr>
            <p:ph type="subTitle" idx="1"/>
          </p:nvPr>
        </p:nvSpPr>
        <p:spPr>
          <a:xfrm>
            <a:off x="-152400" y="723900"/>
            <a:ext cx="9296400" cy="5410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accent2"/>
              </a:buClr>
              <a:buSzPts val="2400"/>
              <a:buNone/>
            </a:pPr>
            <a:r>
              <a:rPr lang="en-US" sz="2400" b="1" dirty="0">
                <a:solidFill>
                  <a:schemeClr val="accent2"/>
                </a:solidFill>
                <a:latin typeface="Arial" panose="020B0604020202020204" pitchFamily="34" charset="0"/>
                <a:ea typeface="Tahoma"/>
                <a:cs typeface="Calibri" panose="020F0502020204030204" pitchFamily="34" charset="0"/>
                <a:sym typeface="Tahoma"/>
              </a:rPr>
              <a:t>	4. Be charitable</a:t>
            </a:r>
            <a:r>
              <a:rPr lang="en-US" sz="2400" dirty="0">
                <a:solidFill>
                  <a:schemeClr val="accent2"/>
                </a:solidFill>
                <a:latin typeface="Arial" panose="020B0604020202020204" pitchFamily="34" charset="0"/>
                <a:ea typeface="Tahoma"/>
                <a:cs typeface="Calibri" panose="020F0502020204030204" pitchFamily="34" charset="0"/>
                <a:sym typeface="Tahoma"/>
              </a:rPr>
              <a:t>: Again, avoid straw man </a:t>
            </a:r>
            <a:endParaRPr dirty="0"/>
          </a:p>
          <a:p>
            <a:pPr marL="457200" lvl="1" indent="0" algn="just" rtl="0">
              <a:lnSpc>
                <a:spcPct val="150000"/>
              </a:lnSpc>
              <a:spcBef>
                <a:spcPts val="480"/>
              </a:spcBef>
              <a:spcAft>
                <a:spcPts val="0"/>
              </a:spcAft>
              <a:buClr>
                <a:schemeClr val="dk1"/>
              </a:buClr>
              <a:buSzPts val="2400"/>
              <a:buFont typeface="Tahoma"/>
              <a:buNone/>
            </a:pPr>
            <a:r>
              <a:rPr lang="en-US" sz="2400" dirty="0">
                <a:solidFill>
                  <a:schemeClr val="dk1"/>
                </a:solidFill>
                <a:latin typeface="Arial" panose="020B0604020202020204" pitchFamily="34" charset="0"/>
                <a:ea typeface="Tahoma"/>
                <a:cs typeface="Calibri" panose="020F0502020204030204" pitchFamily="34" charset="0"/>
                <a:sym typeface="Tahoma"/>
              </a:rPr>
              <a:t>Example: </a:t>
            </a:r>
            <a:r>
              <a:rPr lang="en-US" sz="2400" dirty="0">
                <a:solidFill>
                  <a:srgbClr val="0070C0"/>
                </a:solidFill>
                <a:latin typeface="Arial" panose="020B0604020202020204" pitchFamily="34" charset="0"/>
                <a:ea typeface="Tahoma"/>
                <a:cs typeface="Calibri" panose="020F0502020204030204" pitchFamily="34" charset="0"/>
                <a:sym typeface="Tahoma"/>
              </a:rPr>
              <a:t>Cigarette smoking </a:t>
            </a:r>
            <a:r>
              <a:rPr lang="vi-VN" sz="2400" dirty="0">
                <a:solidFill>
                  <a:srgbClr val="0070C0"/>
                </a:solidFill>
                <a:latin typeface="Arial" panose="020B0604020202020204" pitchFamily="34" charset="0"/>
                <a:ea typeface="Tahoma"/>
                <a:cs typeface="Calibri" panose="020F0502020204030204" pitchFamily="34" charset="0"/>
                <a:sym typeface="Tahoma"/>
              </a:rPr>
              <a:t>can </a:t>
            </a:r>
            <a:r>
              <a:rPr lang="en-US" sz="2400" dirty="0">
                <a:solidFill>
                  <a:srgbClr val="0070C0"/>
                </a:solidFill>
                <a:latin typeface="Arial" panose="020B0604020202020204" pitchFamily="34" charset="0"/>
                <a:ea typeface="Tahoma"/>
                <a:cs typeface="Calibri" panose="020F0502020204030204" pitchFamily="34" charset="0"/>
                <a:sym typeface="Tahoma"/>
              </a:rPr>
              <a:t>cause lung cancer. Therefore, if you continue to smoke, you are endangering your health. </a:t>
            </a:r>
            <a:endParaRPr dirty="0"/>
          </a:p>
          <a:p>
            <a:pPr marL="457200" lvl="1" indent="0" algn="just">
              <a:lnSpc>
                <a:spcPct val="150000"/>
              </a:lnSpc>
              <a:spcBef>
                <a:spcPts val="480"/>
              </a:spcBef>
              <a:buClr>
                <a:schemeClr val="dk1"/>
              </a:buClr>
              <a:buSzPts val="2400"/>
            </a:pPr>
            <a:r>
              <a:rPr lang="en-US" sz="2400" b="1" dirty="0">
                <a:solidFill>
                  <a:schemeClr val="dk1"/>
                </a:solidFill>
                <a:latin typeface="Arial" panose="020B0604020202020204" pitchFamily="34" charset="0"/>
                <a:ea typeface="Tahoma"/>
                <a:cs typeface="Calibri" panose="020F0502020204030204" pitchFamily="34" charset="0"/>
                <a:sym typeface="Tahoma"/>
              </a:rPr>
              <a:t>1. </a:t>
            </a:r>
            <a:r>
              <a:rPr lang="en-US" sz="2400" dirty="0">
                <a:solidFill>
                  <a:schemeClr val="dk1"/>
                </a:solidFill>
                <a:latin typeface="Arial" panose="020B0604020202020204" pitchFamily="34" charset="0"/>
                <a:ea typeface="Tahoma"/>
                <a:cs typeface="Calibri" panose="020F0502020204030204" pitchFamily="34" charset="0"/>
                <a:sym typeface="Tahoma"/>
              </a:rPr>
              <a:t>Cigarette smoking guarantees that you will get lung cancer. Continue to smoke </a:t>
            </a:r>
            <a:r>
              <a:rPr lang="en-US" sz="2400" dirty="0">
                <a:solidFill>
                  <a:schemeClr val="dk1"/>
                </a:solidFill>
                <a:latin typeface="Arial" panose="020B0604020202020204" pitchFamily="34" charset="0"/>
                <a:ea typeface="Tahoma"/>
                <a:cs typeface="Calibri" panose="020F0502020204030204" pitchFamily="34" charset="0"/>
              </a:rPr>
              <a:t>and you’ll get health problems soon.</a:t>
            </a:r>
            <a:r>
              <a:rPr lang="en-US" sz="2400" dirty="0">
                <a:solidFill>
                  <a:schemeClr val="dk1"/>
                </a:solidFill>
                <a:latin typeface="Arial" panose="020B0604020202020204" pitchFamily="34" charset="0"/>
                <a:ea typeface="Tahoma"/>
                <a:cs typeface="Calibri" panose="020F0502020204030204" pitchFamily="34" charset="0"/>
                <a:sym typeface="Tahoma"/>
              </a:rPr>
              <a:t> </a:t>
            </a:r>
            <a:endParaRPr sz="2400" dirty="0">
              <a:solidFill>
                <a:schemeClr val="dk1"/>
              </a:solidFill>
              <a:latin typeface="Arial" panose="020B0604020202020204" pitchFamily="34" charset="0"/>
              <a:ea typeface="Tahoma"/>
              <a:cs typeface="Calibri" panose="020F0502020204030204" pitchFamily="34" charset="0"/>
            </a:endParaRPr>
          </a:p>
          <a:p>
            <a:pPr marL="457200" lvl="1" indent="0" algn="just" rtl="0">
              <a:lnSpc>
                <a:spcPct val="150000"/>
              </a:lnSpc>
              <a:spcBef>
                <a:spcPts val="480"/>
              </a:spcBef>
              <a:spcAft>
                <a:spcPts val="0"/>
              </a:spcAft>
              <a:buClr>
                <a:schemeClr val="dk1"/>
              </a:buClr>
              <a:buSzPts val="2400"/>
              <a:buFont typeface="Tahoma"/>
              <a:buNone/>
            </a:pPr>
            <a:r>
              <a:rPr lang="en-US" sz="2400" b="1" dirty="0">
                <a:solidFill>
                  <a:schemeClr val="dk1"/>
                </a:solidFill>
                <a:latin typeface="Arial" panose="020B0604020202020204" pitchFamily="34" charset="0"/>
                <a:ea typeface="Tahoma"/>
                <a:cs typeface="Calibri" panose="020F0502020204030204" pitchFamily="34" charset="0"/>
                <a:sym typeface="Tahoma"/>
              </a:rPr>
              <a:t>2. </a:t>
            </a:r>
            <a:r>
              <a:rPr lang="en-US" sz="2400" dirty="0">
                <a:solidFill>
                  <a:schemeClr val="dk1"/>
                </a:solidFill>
                <a:latin typeface="Arial" panose="020B0604020202020204" pitchFamily="34" charset="0"/>
                <a:ea typeface="Tahoma"/>
                <a:cs typeface="Calibri" panose="020F0502020204030204" pitchFamily="34" charset="0"/>
                <a:sym typeface="Tahoma"/>
              </a:rPr>
              <a:t>Cigarette smoking </a:t>
            </a:r>
            <a:r>
              <a:rPr lang="vi-VN" sz="2400" dirty="0">
                <a:solidFill>
                  <a:schemeClr val="dk1"/>
                </a:solidFill>
                <a:latin typeface="Arial" panose="020B0604020202020204" pitchFamily="34" charset="0"/>
                <a:ea typeface="Tahoma"/>
                <a:cs typeface="Calibri" panose="020F0502020204030204" pitchFamily="34" charset="0"/>
                <a:sym typeface="Tahoma"/>
              </a:rPr>
              <a:t>increases</a:t>
            </a:r>
            <a:r>
              <a:rPr lang="en-US" sz="2400" dirty="0">
                <a:solidFill>
                  <a:schemeClr val="dk1"/>
                </a:solidFill>
                <a:latin typeface="Arial" panose="020B0604020202020204" pitchFamily="34" charset="0"/>
                <a:ea typeface="Tahoma"/>
                <a:cs typeface="Calibri" panose="020F0502020204030204" pitchFamily="34" charset="0"/>
                <a:sym typeface="Tahoma"/>
              </a:rPr>
              <a:t> the risk of lung cancer. If you continue to smoke, you risk being unhealthy. </a:t>
            </a:r>
            <a:endParaRPr dirty="0"/>
          </a:p>
          <a:p>
            <a:pPr marL="457200" lvl="1" indent="0" algn="just" rtl="0">
              <a:lnSpc>
                <a:spcPct val="150000"/>
              </a:lnSpc>
              <a:spcBef>
                <a:spcPts val="1200"/>
              </a:spcBef>
              <a:spcAft>
                <a:spcPts val="0"/>
              </a:spcAft>
              <a:buClr>
                <a:schemeClr val="dk1"/>
              </a:buClr>
              <a:buSzPts val="2000"/>
              <a:buFont typeface="Tahoma"/>
              <a:buNone/>
            </a:pPr>
            <a:r>
              <a:rPr lang="en-US" sz="2000" u="sng" dirty="0">
                <a:solidFill>
                  <a:schemeClr val="dk1"/>
                </a:solidFill>
                <a:latin typeface="Arial" panose="020B0604020202020204" pitchFamily="34" charset="0"/>
                <a:ea typeface="Tahoma"/>
                <a:cs typeface="Calibri" panose="020F0502020204030204" pitchFamily="34" charset="0"/>
                <a:sym typeface="Tahoma"/>
              </a:rPr>
              <a:t>Comment</a:t>
            </a:r>
            <a:r>
              <a:rPr lang="en-US" sz="2000" dirty="0">
                <a:solidFill>
                  <a:schemeClr val="dk1"/>
                </a:solidFill>
                <a:latin typeface="Arial" panose="020B0604020202020204" pitchFamily="34" charset="0"/>
                <a:ea typeface="Tahoma"/>
                <a:cs typeface="Calibri" panose="020F0502020204030204" pitchFamily="34" charset="0"/>
                <a:sym typeface="Tahoma"/>
              </a:rPr>
              <a:t>: (1) changes the original meaning by making the situation more serious than it actually is; (2) is an accurate paraphrase.</a:t>
            </a:r>
            <a:endParaRPr dirty="0"/>
          </a:p>
          <a:p>
            <a:pPr marL="457200" lvl="1" indent="0" algn="just" rtl="0">
              <a:lnSpc>
                <a:spcPct val="140000"/>
              </a:lnSpc>
              <a:spcBef>
                <a:spcPts val="560"/>
              </a:spcBef>
              <a:spcAft>
                <a:spcPts val="0"/>
              </a:spcAft>
              <a:buClr>
                <a:srgbClr val="888888"/>
              </a:buClr>
              <a:buSzPts val="2800"/>
              <a:buFont typeface="Arial"/>
              <a:buNone/>
            </a:pPr>
            <a:endParaRPr dirty="0">
              <a:solidFill>
                <a:schemeClr val="dk1"/>
              </a:solidFill>
              <a:latin typeface="Arial" panose="020B0604020202020204" pitchFamily="34" charset="0"/>
              <a:ea typeface="Tahoma"/>
              <a:cs typeface="Calibri" panose="020F0502020204030204" pitchFamily="34" charset="0"/>
              <a:sym typeface="Tahoma"/>
            </a:endParaRPr>
          </a:p>
        </p:txBody>
      </p:sp>
      <p:sp>
        <p:nvSpPr>
          <p:cNvPr id="505" name="Google Shape;505;p46"/>
          <p:cNvSpPr txBox="1"/>
          <p:nvPr/>
        </p:nvSpPr>
        <p:spPr>
          <a:xfrm>
            <a:off x="1962150" y="-38100"/>
            <a:ext cx="4914900" cy="76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1" dirty="0">
                <a:solidFill>
                  <a:schemeClr val="dk1"/>
                </a:solidFill>
                <a:latin typeface="Arial" panose="020B0604020202020204" pitchFamily="34" charset="0"/>
                <a:ea typeface="Tahoma"/>
                <a:cs typeface="Calibri" panose="020F0502020204030204" pitchFamily="34" charset="0"/>
                <a:sym typeface="Tahoma"/>
              </a:rPr>
              <a:t>Skill 1. Paraphrasing (</a:t>
            </a:r>
            <a:r>
              <a:rPr lang="en-US" sz="2400" b="1" dirty="0" err="1">
                <a:solidFill>
                  <a:schemeClr val="dk1"/>
                </a:solidFill>
                <a:latin typeface="Arial" panose="020B0604020202020204" pitchFamily="34" charset="0"/>
                <a:ea typeface="Tahoma"/>
                <a:cs typeface="Calibri" panose="020F0502020204030204" pitchFamily="34" charset="0"/>
                <a:sym typeface="Tahoma"/>
              </a:rPr>
              <a:t>cont</a:t>
            </a:r>
            <a:r>
              <a:rPr lang="en-US" sz="2400" b="1" dirty="0">
                <a:solidFill>
                  <a:schemeClr val="dk1"/>
                </a:solidFill>
                <a:latin typeface="Arial" panose="020B0604020202020204" pitchFamily="34" charset="0"/>
                <a:ea typeface="Tahoma"/>
                <a:cs typeface="Calibri" panose="020F0502020204030204" pitchFamily="34" charset="0"/>
                <a:sym typeface="Tahoma"/>
              </a:rPr>
              <a:t>)</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7"/>
          <p:cNvSpPr txBox="1">
            <a:spLocks noGrp="1"/>
          </p:cNvSpPr>
          <p:nvPr>
            <p:ph type="title"/>
          </p:nvPr>
        </p:nvSpPr>
        <p:spPr>
          <a:xfrm>
            <a:off x="304800" y="76200"/>
            <a:ext cx="82296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a:t>Task: Choose the best paraphrase </a:t>
            </a:r>
            <a:endParaRPr/>
          </a:p>
        </p:txBody>
      </p:sp>
      <p:sp>
        <p:nvSpPr>
          <p:cNvPr id="512" name="Google Shape;512;p47"/>
          <p:cNvSpPr txBox="1"/>
          <p:nvPr/>
        </p:nvSpPr>
        <p:spPr>
          <a:xfrm>
            <a:off x="0" y="595531"/>
            <a:ext cx="9144000" cy="61862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0" dirty="0">
                <a:solidFill>
                  <a:srgbClr val="0070C0"/>
                </a:solidFill>
                <a:latin typeface="Arial" panose="020B0604020202020204" pitchFamily="34" charset="0"/>
                <a:ea typeface="Verdana" panose="020B0604030504040204" pitchFamily="34" charset="0"/>
                <a:cs typeface="Calibri"/>
                <a:sym typeface="Calibri"/>
              </a:rPr>
              <a:t>Black Friday does not really offer discounted deals because many suppliers set extremely high prices and then “discount” them.   </a:t>
            </a:r>
            <a:endParaRPr sz="2800" b="0" dirty="0">
              <a:solidFill>
                <a:srgbClr val="0070C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US" sz="2400" b="1" dirty="0">
                <a:solidFill>
                  <a:schemeClr val="dk1"/>
                </a:solidFill>
                <a:latin typeface="Arial" panose="020B0604020202020204" pitchFamily="34" charset="0"/>
                <a:ea typeface="Verdana" panose="020B0604030504040204" pitchFamily="34" charset="0"/>
                <a:cs typeface="Calibri"/>
                <a:sym typeface="Calibri"/>
              </a:rPr>
              <a:t>Which of the following is a good paraphrase?  </a:t>
            </a:r>
            <a:endParaRPr sz="2800" b="1" dirty="0">
              <a:solidFill>
                <a:schemeClr val="dk1"/>
              </a:solidFill>
              <a:latin typeface="Times New Roman"/>
              <a:ea typeface="Times New Roman"/>
              <a:cs typeface="Times New Roman"/>
              <a:sym typeface="Times New Roman"/>
            </a:endParaRPr>
          </a:p>
          <a:p>
            <a:pPr marL="457200" marR="0" lvl="0" indent="-457200" algn="l" rtl="0">
              <a:lnSpc>
                <a:spcPct val="150000"/>
              </a:lnSpc>
              <a:spcBef>
                <a:spcPts val="0"/>
              </a:spcBef>
              <a:spcAft>
                <a:spcPts val="0"/>
              </a:spcAft>
              <a:buClr>
                <a:schemeClr val="dk1"/>
              </a:buClr>
              <a:buSzPts val="2400"/>
              <a:buFont typeface="Arial"/>
              <a:buAutoNum type="alphaUcPeriod"/>
            </a:pPr>
            <a:r>
              <a:rPr lang="en-US" sz="2400" b="0" i="0" dirty="0">
                <a:solidFill>
                  <a:schemeClr val="dk1"/>
                </a:solidFill>
                <a:latin typeface="Arial" panose="020B0604020202020204" pitchFamily="34" charset="0"/>
                <a:ea typeface="Verdana" panose="020B0604030504040204" pitchFamily="34" charset="0"/>
                <a:cs typeface="Calibri"/>
                <a:sym typeface="Calibri"/>
              </a:rPr>
              <a:t>Black Friday does not attract a large number of buyers because its prices </a:t>
            </a:r>
            <a:r>
              <a:rPr lang="en-US" sz="2400" b="0" dirty="0">
                <a:solidFill>
                  <a:schemeClr val="dk1"/>
                </a:solidFill>
                <a:latin typeface="Arial" panose="020B0604020202020204" pitchFamily="34" charset="0"/>
                <a:ea typeface="Verdana" panose="020B0604030504040204" pitchFamily="34" charset="0"/>
                <a:cs typeface="Calibri"/>
                <a:sym typeface="Calibri"/>
              </a:rPr>
              <a:t>are</a:t>
            </a:r>
            <a:r>
              <a:rPr lang="en-US" sz="2400" b="0" i="0" dirty="0">
                <a:solidFill>
                  <a:schemeClr val="dk1"/>
                </a:solidFill>
                <a:latin typeface="Arial" panose="020B0604020202020204" pitchFamily="34" charset="0"/>
                <a:ea typeface="Verdana" panose="020B0604030504040204" pitchFamily="34" charset="0"/>
                <a:cs typeface="Calibri"/>
                <a:sym typeface="Calibri"/>
              </a:rPr>
              <a:t> too high at the beginning.  </a:t>
            </a:r>
            <a:endParaRPr sz="2800" b="0" dirty="0">
              <a:solidFill>
                <a:schemeClr val="dk1"/>
              </a:solidFill>
              <a:latin typeface="Times New Roman"/>
              <a:ea typeface="Times New Roman"/>
              <a:cs typeface="Times New Roman"/>
              <a:sym typeface="Times New Roman"/>
            </a:endParaRPr>
          </a:p>
          <a:p>
            <a:pPr marL="457200" marR="0" lvl="0" indent="-457200" algn="l" rtl="0">
              <a:lnSpc>
                <a:spcPct val="150000"/>
              </a:lnSpc>
              <a:spcBef>
                <a:spcPts val="0"/>
              </a:spcBef>
              <a:spcAft>
                <a:spcPts val="0"/>
              </a:spcAft>
              <a:buClr>
                <a:schemeClr val="dk1"/>
              </a:buClr>
              <a:buSzPts val="2400"/>
              <a:buFont typeface="Arial"/>
              <a:buAutoNum type="alphaUcPeriod"/>
            </a:pPr>
            <a:r>
              <a:rPr lang="en-US" sz="2400" b="0" i="0" dirty="0">
                <a:solidFill>
                  <a:schemeClr val="dk1"/>
                </a:solidFill>
                <a:latin typeface="Arial" panose="020B0604020202020204" pitchFamily="34" charset="0"/>
                <a:ea typeface="Verdana" panose="020B0604030504040204" pitchFamily="34" charset="0"/>
                <a:cs typeface="Calibri"/>
                <a:sym typeface="Calibri"/>
              </a:rPr>
              <a:t>Customers are not really interested in online sales on Black Friday because it sets cutting prices.  </a:t>
            </a:r>
            <a:endParaRPr sz="2800" b="0" dirty="0">
              <a:solidFill>
                <a:schemeClr val="dk1"/>
              </a:solidFill>
              <a:latin typeface="Times New Roman"/>
              <a:ea typeface="Times New Roman"/>
              <a:cs typeface="Times New Roman"/>
              <a:sym typeface="Times New Roman"/>
            </a:endParaRPr>
          </a:p>
          <a:p>
            <a:pPr marL="457200" marR="0" lvl="0" indent="-457200" algn="l" rtl="0">
              <a:lnSpc>
                <a:spcPct val="150000"/>
              </a:lnSpc>
              <a:spcBef>
                <a:spcPts val="0"/>
              </a:spcBef>
              <a:spcAft>
                <a:spcPts val="0"/>
              </a:spcAft>
              <a:buClr>
                <a:schemeClr val="dk1"/>
              </a:buClr>
              <a:buSzPts val="2400"/>
              <a:buFont typeface="Arial"/>
              <a:buAutoNum type="alphaUcPeriod"/>
            </a:pPr>
            <a:r>
              <a:rPr lang="en-US" sz="2400" b="0" i="0" dirty="0">
                <a:solidFill>
                  <a:schemeClr val="dk1"/>
                </a:solidFill>
                <a:latin typeface="Arial" panose="020B0604020202020204" pitchFamily="34" charset="0"/>
                <a:ea typeface="Verdana" panose="020B0604030504040204" pitchFamily="34" charset="0"/>
                <a:cs typeface="Calibri"/>
                <a:sym typeface="Calibri"/>
              </a:rPr>
              <a:t>Due to many of </a:t>
            </a:r>
            <a:r>
              <a:rPr lang="en-US" sz="2400" b="0" dirty="0">
                <a:solidFill>
                  <a:schemeClr val="dk1"/>
                </a:solidFill>
                <a:latin typeface="Arial" panose="020B0604020202020204" pitchFamily="34" charset="0"/>
                <a:ea typeface="Verdana" panose="020B0604030504040204" pitchFamily="34" charset="0"/>
                <a:cs typeface="Calibri"/>
                <a:sym typeface="Calibri"/>
              </a:rPr>
              <a:t>its </a:t>
            </a:r>
            <a:r>
              <a:rPr lang="en-US" sz="2400" b="0" i="0" dirty="0">
                <a:solidFill>
                  <a:schemeClr val="dk1"/>
                </a:solidFill>
                <a:latin typeface="Arial" panose="020B0604020202020204" pitchFamily="34" charset="0"/>
                <a:ea typeface="Verdana" panose="020B0604030504040204" pitchFamily="34" charset="0"/>
                <a:cs typeface="Calibri"/>
                <a:sym typeface="Calibri"/>
              </a:rPr>
              <a:t>much higher initial prices</a:t>
            </a:r>
            <a:r>
              <a:rPr lang="en-US" sz="2400" b="0" dirty="0">
                <a:solidFill>
                  <a:schemeClr val="dk1"/>
                </a:solidFill>
                <a:latin typeface="Arial" panose="020B0604020202020204" pitchFamily="34" charset="0"/>
                <a:ea typeface="Verdana" panose="020B0604030504040204" pitchFamily="34" charset="0"/>
                <a:cs typeface="Calibri"/>
                <a:sym typeface="Calibri"/>
              </a:rPr>
              <a:t>, Black Friday is not a sales promotion indeed. </a:t>
            </a:r>
            <a:endParaRPr dirty="0"/>
          </a:p>
          <a:p>
            <a:pPr marL="457200" marR="0" lvl="0" indent="-457200" algn="l" rtl="0">
              <a:lnSpc>
                <a:spcPct val="150000"/>
              </a:lnSpc>
              <a:spcBef>
                <a:spcPts val="0"/>
              </a:spcBef>
              <a:spcAft>
                <a:spcPts val="0"/>
              </a:spcAft>
              <a:buClr>
                <a:schemeClr val="dk1"/>
              </a:buClr>
              <a:buSzPts val="2400"/>
              <a:buFont typeface="Arial"/>
              <a:buAutoNum type="alphaUcPeriod"/>
            </a:pPr>
            <a:r>
              <a:rPr lang="en-US" sz="2400" b="0" i="0" dirty="0">
                <a:solidFill>
                  <a:schemeClr val="dk1"/>
                </a:solidFill>
                <a:latin typeface="Arial" panose="020B0604020202020204" pitchFamily="34" charset="0"/>
                <a:ea typeface="Verdana" panose="020B0604030504040204" pitchFamily="34" charset="0"/>
                <a:cs typeface="Calibri"/>
                <a:sym typeface="Calibri"/>
              </a:rPr>
              <a:t>Many customers do not care about Black Friday because they put quality before prices.  </a:t>
            </a:r>
            <a:endParaRPr sz="2800" b="0" dirty="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8"/>
          <p:cNvSpPr txBox="1">
            <a:spLocks noGrp="1"/>
          </p:cNvSpPr>
          <p:nvPr>
            <p:ph type="ctrTitle"/>
          </p:nvPr>
        </p:nvSpPr>
        <p:spPr>
          <a:xfrm>
            <a:off x="0" y="34290"/>
            <a:ext cx="8991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dirty="0">
                <a:latin typeface="Arial" panose="020B0604020202020204" pitchFamily="34" charset="0"/>
                <a:ea typeface="Tahoma"/>
                <a:cs typeface="Calibri" panose="020F0502020204030204" pitchFamily="34" charset="0"/>
                <a:sym typeface="Tahoma"/>
              </a:rPr>
              <a:t>Skill 2. Finding missing premises and conclusions</a:t>
            </a:r>
            <a:r>
              <a:rPr lang="en-US" sz="3200" b="1" dirty="0">
                <a:latin typeface="Arial" panose="020B0604020202020204" pitchFamily="34" charset="0"/>
                <a:ea typeface="Tahoma"/>
                <a:cs typeface="Calibri" panose="020F0502020204030204" pitchFamily="34" charset="0"/>
                <a:sym typeface="Tahoma"/>
              </a:rPr>
              <a:t> </a:t>
            </a:r>
            <a:endParaRPr dirty="0"/>
          </a:p>
        </p:txBody>
      </p:sp>
      <p:sp>
        <p:nvSpPr>
          <p:cNvPr id="519" name="Google Shape;519;p48"/>
          <p:cNvSpPr txBox="1">
            <a:spLocks noGrp="1"/>
          </p:cNvSpPr>
          <p:nvPr>
            <p:ph type="subTitle" idx="1"/>
          </p:nvPr>
        </p:nvSpPr>
        <p:spPr>
          <a:xfrm>
            <a:off x="165735" y="1143000"/>
            <a:ext cx="8812530" cy="5105400"/>
          </a:xfrm>
          <a:prstGeom prst="rect">
            <a:avLst/>
          </a:prstGeom>
          <a:noFill/>
          <a:ln>
            <a:noFill/>
          </a:ln>
        </p:spPr>
        <p:txBody>
          <a:bodyPr spcFirstLastPara="1" wrap="square" lIns="91425" tIns="45700" rIns="91425" bIns="45700" anchor="t" anchorCtr="0">
            <a:noAutofit/>
          </a:bodyPr>
          <a:lstStyle/>
          <a:p>
            <a:pPr marL="0" lvl="0" indent="0" algn="just" rtl="0">
              <a:lnSpc>
                <a:spcPct val="130000"/>
              </a:lnSpc>
              <a:spcBef>
                <a:spcPts val="0"/>
              </a:spcBef>
              <a:spcAft>
                <a:spcPts val="0"/>
              </a:spcAft>
              <a:buClr>
                <a:schemeClr val="dk1"/>
              </a:buClr>
              <a:buSzPts val="2400"/>
              <a:buNone/>
            </a:pPr>
            <a:r>
              <a:rPr lang="en-US" sz="2400" dirty="0">
                <a:solidFill>
                  <a:schemeClr val="dk1"/>
                </a:solidFill>
                <a:latin typeface="Arial" panose="020B0604020202020204" pitchFamily="34" charset="0"/>
                <a:ea typeface="Tahoma"/>
                <a:cs typeface="Calibri" panose="020F0502020204030204" pitchFamily="34" charset="0"/>
                <a:sym typeface="Tahoma"/>
              </a:rPr>
              <a:t>People often leave premises or conclusions out of their arguments. </a:t>
            </a:r>
            <a:endParaRPr dirty="0"/>
          </a:p>
          <a:p>
            <a:pPr marL="0" lvl="0" indent="0" algn="just" rtl="0">
              <a:lnSpc>
                <a:spcPct val="130000"/>
              </a:lnSpc>
              <a:spcBef>
                <a:spcPts val="480"/>
              </a:spcBef>
              <a:spcAft>
                <a:spcPts val="0"/>
              </a:spcAft>
              <a:buClr>
                <a:schemeClr val="dk1"/>
              </a:buClr>
              <a:buSzPts val="2400"/>
              <a:buNone/>
            </a:pPr>
            <a:r>
              <a:rPr lang="en-US" sz="2400" b="1" u="sng" dirty="0">
                <a:solidFill>
                  <a:schemeClr val="dk1"/>
                </a:solidFill>
                <a:latin typeface="Arial" panose="020B0604020202020204" pitchFamily="34" charset="0"/>
                <a:ea typeface="Tahoma"/>
                <a:cs typeface="Calibri" panose="020F0502020204030204" pitchFamily="34" charset="0"/>
                <a:sym typeface="Tahoma"/>
              </a:rPr>
              <a:t>Identifying missing premises</a:t>
            </a:r>
            <a:r>
              <a:rPr lang="en-US" sz="2400" dirty="0">
                <a:solidFill>
                  <a:schemeClr val="dk1"/>
                </a:solidFill>
                <a:latin typeface="Arial" panose="020B0604020202020204" pitchFamily="34" charset="0"/>
                <a:ea typeface="Tahoma"/>
                <a:cs typeface="Calibri" panose="020F0502020204030204" pitchFamily="34" charset="0"/>
                <a:sym typeface="Tahoma"/>
              </a:rPr>
              <a:t>: If there isn’t enough support for the conclusion, determine what is needed to support the conclusion and insert it. </a:t>
            </a:r>
            <a:endParaRPr dirty="0"/>
          </a:p>
          <a:p>
            <a:pPr marL="0" lvl="0" indent="0" algn="just" rtl="0">
              <a:lnSpc>
                <a:spcPct val="130000"/>
              </a:lnSpc>
              <a:spcBef>
                <a:spcPts val="480"/>
              </a:spcBef>
              <a:spcAft>
                <a:spcPts val="0"/>
              </a:spcAft>
              <a:buClr>
                <a:srgbClr val="888888"/>
              </a:buClr>
              <a:buSzPts val="2400"/>
              <a:buNone/>
            </a:pPr>
            <a:endParaRPr sz="2400" b="1" dirty="0">
              <a:solidFill>
                <a:schemeClr val="dk1"/>
              </a:solidFill>
              <a:latin typeface="Arial" panose="020B0604020202020204" pitchFamily="34" charset="0"/>
              <a:ea typeface="Tahoma"/>
              <a:cs typeface="Calibri" panose="020F0502020204030204" pitchFamily="34" charset="0"/>
              <a:sym typeface="Tahoma"/>
            </a:endParaRPr>
          </a:p>
          <a:p>
            <a:pPr marL="0" lvl="0" indent="0" algn="just" rtl="0">
              <a:lnSpc>
                <a:spcPct val="130000"/>
              </a:lnSpc>
              <a:spcBef>
                <a:spcPts val="480"/>
              </a:spcBef>
              <a:spcAft>
                <a:spcPts val="0"/>
              </a:spcAft>
              <a:buClr>
                <a:schemeClr val="dk1"/>
              </a:buClr>
              <a:buSzPts val="2400"/>
              <a:buNone/>
            </a:pPr>
            <a:r>
              <a:rPr lang="en-US" sz="2400" b="1" dirty="0">
                <a:solidFill>
                  <a:schemeClr val="dk1"/>
                </a:solidFill>
                <a:latin typeface="Arial" panose="020B0604020202020204" pitchFamily="34" charset="0"/>
                <a:ea typeface="Tahoma"/>
                <a:cs typeface="Calibri" panose="020F0502020204030204" pitchFamily="34" charset="0"/>
                <a:sym typeface="Tahoma"/>
              </a:rPr>
              <a:t>Example: </a:t>
            </a:r>
            <a:r>
              <a:rPr lang="en-US" sz="2400" dirty="0">
                <a:solidFill>
                  <a:schemeClr val="dk1"/>
                </a:solidFill>
                <a:latin typeface="Arial" panose="020B0604020202020204" pitchFamily="34" charset="0"/>
                <a:ea typeface="Tahoma"/>
                <a:cs typeface="Calibri" panose="020F0502020204030204" pitchFamily="34" charset="0"/>
                <a:sym typeface="Tahoma"/>
              </a:rPr>
              <a:t>‘You’re under 21. Therefore, I can’t sell you beer.’</a:t>
            </a:r>
            <a:endParaRPr dirty="0"/>
          </a:p>
          <a:p>
            <a:pPr marL="0" lvl="0" indent="0" algn="just" rtl="0">
              <a:lnSpc>
                <a:spcPct val="130000"/>
              </a:lnSpc>
              <a:spcBef>
                <a:spcPts val="480"/>
              </a:spcBef>
              <a:spcAft>
                <a:spcPts val="0"/>
              </a:spcAft>
              <a:buClr>
                <a:schemeClr val="dk1"/>
              </a:buClr>
              <a:buSzPts val="2400"/>
              <a:buNone/>
            </a:pPr>
            <a:r>
              <a:rPr lang="en-US" sz="2400" b="1" u="sng" dirty="0">
                <a:solidFill>
                  <a:schemeClr val="dk1"/>
                </a:solidFill>
                <a:latin typeface="Arial" panose="020B0604020202020204" pitchFamily="34" charset="0"/>
                <a:ea typeface="Tahoma"/>
                <a:cs typeface="Calibri" panose="020F0502020204030204" pitchFamily="34" charset="0"/>
                <a:sym typeface="Tahoma"/>
              </a:rPr>
              <a:t>Missing major premise</a:t>
            </a:r>
            <a:r>
              <a:rPr lang="en-US" sz="2400" b="1" dirty="0">
                <a:solidFill>
                  <a:schemeClr val="dk1"/>
                </a:solidFill>
                <a:latin typeface="Arial" panose="020B0604020202020204" pitchFamily="34" charset="0"/>
                <a:ea typeface="Tahoma"/>
                <a:cs typeface="Calibri" panose="020F0502020204030204" pitchFamily="34" charset="0"/>
                <a:sym typeface="Tahoma"/>
              </a:rPr>
              <a:t>:</a:t>
            </a:r>
            <a:r>
              <a:rPr lang="en-US" sz="2400" dirty="0">
                <a:solidFill>
                  <a:schemeClr val="dk1"/>
                </a:solidFill>
                <a:latin typeface="Arial" panose="020B0604020202020204" pitchFamily="34" charset="0"/>
                <a:ea typeface="Tahoma"/>
                <a:cs typeface="Calibri" panose="020F0502020204030204" pitchFamily="34" charset="0"/>
                <a:sym typeface="Tahoma"/>
              </a:rPr>
              <a:t> ‘It is illegal to sell beer to those under 21.’</a:t>
            </a:r>
            <a:endParaRPr dirty="0"/>
          </a:p>
          <a:p>
            <a:pPr marL="0" lvl="0" indent="0" algn="just" rtl="0">
              <a:lnSpc>
                <a:spcPct val="130000"/>
              </a:lnSpc>
              <a:spcBef>
                <a:spcPts val="480"/>
              </a:spcBef>
              <a:spcAft>
                <a:spcPts val="0"/>
              </a:spcAft>
              <a:buClr>
                <a:schemeClr val="dk1"/>
              </a:buClr>
              <a:buSzPts val="2400"/>
              <a:buNone/>
            </a:pPr>
            <a:r>
              <a:rPr lang="en-US" sz="2400" dirty="0">
                <a:solidFill>
                  <a:schemeClr val="dk1"/>
                </a:solidFill>
                <a:latin typeface="Arial" panose="020B0604020202020204" pitchFamily="34" charset="0"/>
                <a:ea typeface="Tahoma"/>
                <a:cs typeface="Calibri" panose="020F0502020204030204" pitchFamily="34" charset="0"/>
                <a:sym typeface="Tahoma"/>
              </a:rPr>
              <a:t>Or: ‘By law, I can’t sell beer to anyone under 21.’ </a:t>
            </a:r>
            <a:endParaRPr dirty="0"/>
          </a:p>
          <a:p>
            <a:pPr marL="457200" lvl="1" indent="0" algn="ctr" rtl="0">
              <a:lnSpc>
                <a:spcPct val="130000"/>
              </a:lnSpc>
              <a:spcBef>
                <a:spcPts val="560"/>
              </a:spcBef>
              <a:spcAft>
                <a:spcPts val="0"/>
              </a:spcAft>
              <a:buClr>
                <a:srgbClr val="888888"/>
              </a:buClr>
              <a:buSzPts val="2800"/>
              <a:buNone/>
            </a:pPr>
            <a:endParaRPr dirty="0">
              <a:solidFill>
                <a:srgbClr val="FFFF66"/>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9"/>
          <p:cNvSpPr txBox="1">
            <a:spLocks noGrp="1"/>
          </p:cNvSpPr>
          <p:nvPr>
            <p:ph type="subTitle" idx="1"/>
          </p:nvPr>
        </p:nvSpPr>
        <p:spPr>
          <a:xfrm>
            <a:off x="57150" y="1212273"/>
            <a:ext cx="9029700" cy="5486400"/>
          </a:xfrm>
          <a:prstGeom prst="rect">
            <a:avLst/>
          </a:prstGeom>
          <a:noFill/>
          <a:ln>
            <a:noFill/>
          </a:ln>
        </p:spPr>
        <p:txBody>
          <a:bodyPr spcFirstLastPara="1" wrap="square" lIns="91425" tIns="45700" rIns="91425" bIns="45700" anchor="t" anchorCtr="0">
            <a:normAutofit fontScale="40000" lnSpcReduction="20000"/>
          </a:bodyPr>
          <a:lstStyle/>
          <a:p>
            <a:pPr marL="609600" lvl="0" indent="-609600" algn="just" rtl="0">
              <a:lnSpc>
                <a:spcPct val="170000"/>
              </a:lnSpc>
              <a:spcBef>
                <a:spcPts val="0"/>
              </a:spcBef>
              <a:spcAft>
                <a:spcPts val="0"/>
              </a:spcAft>
              <a:buClr>
                <a:schemeClr val="dk1"/>
              </a:buClr>
              <a:buSzPct val="100000"/>
              <a:buFont typeface="Noto Sans Symbols"/>
              <a:buNone/>
            </a:pPr>
            <a:r>
              <a:rPr lang="en-US" sz="5000" dirty="0">
                <a:solidFill>
                  <a:schemeClr val="dk1"/>
                </a:solidFill>
              </a:rPr>
              <a:t>a. 	I must register my course schedule for next Semester 1. I’m a fresher.  </a:t>
            </a:r>
            <a:endParaRPr sz="5000" b="1" dirty="0">
              <a:solidFill>
                <a:schemeClr val="dk1"/>
              </a:solidFill>
            </a:endParaRPr>
          </a:p>
          <a:p>
            <a:pPr marL="609600" lvl="0" indent="-609600" algn="just" rtl="0">
              <a:lnSpc>
                <a:spcPct val="170000"/>
              </a:lnSpc>
              <a:spcBef>
                <a:spcPts val="400"/>
              </a:spcBef>
              <a:spcAft>
                <a:spcPts val="0"/>
              </a:spcAft>
              <a:buClr>
                <a:schemeClr val="dk1"/>
              </a:buClr>
              <a:buSzPct val="100000"/>
              <a:buFont typeface="Noto Sans Symbols"/>
              <a:buNone/>
            </a:pPr>
            <a:r>
              <a:rPr lang="en-US" sz="5000" b="1" dirty="0">
                <a:solidFill>
                  <a:schemeClr val="dk1"/>
                </a:solidFill>
              </a:rPr>
              <a:t>	</a:t>
            </a:r>
            <a:r>
              <a:rPr lang="en-US" sz="5000" b="1" dirty="0">
                <a:solidFill>
                  <a:srgbClr val="C00000"/>
                </a:solidFill>
              </a:rPr>
              <a:t>Missing major premise</a:t>
            </a:r>
            <a:r>
              <a:rPr lang="en-US" sz="5000" dirty="0">
                <a:solidFill>
                  <a:srgbClr val="C00000"/>
                </a:solidFill>
              </a:rPr>
              <a:t>: According to IU policy, all freshers register their schedule for next Semester 1 when they reach their 2</a:t>
            </a:r>
            <a:r>
              <a:rPr lang="en-US" sz="5000" baseline="30000" dirty="0">
                <a:solidFill>
                  <a:srgbClr val="C00000"/>
                </a:solidFill>
              </a:rPr>
              <a:t>nd</a:t>
            </a:r>
            <a:r>
              <a:rPr lang="en-US" sz="5000" dirty="0">
                <a:solidFill>
                  <a:srgbClr val="C00000"/>
                </a:solidFill>
              </a:rPr>
              <a:t> year. </a:t>
            </a:r>
            <a:endParaRPr dirty="0">
              <a:solidFill>
                <a:srgbClr val="C00000"/>
              </a:solidFill>
            </a:endParaRPr>
          </a:p>
          <a:p>
            <a:pPr marL="609600" lvl="0" indent="-609600" algn="just" rtl="0">
              <a:lnSpc>
                <a:spcPct val="170000"/>
              </a:lnSpc>
              <a:spcBef>
                <a:spcPts val="400"/>
              </a:spcBef>
              <a:spcAft>
                <a:spcPts val="0"/>
              </a:spcAft>
              <a:buClr>
                <a:schemeClr val="dk1"/>
              </a:buClr>
              <a:buSzPct val="100000"/>
              <a:buFont typeface="Noto Sans Symbols"/>
              <a:buNone/>
            </a:pPr>
            <a:r>
              <a:rPr lang="en-US" sz="5000" dirty="0">
                <a:solidFill>
                  <a:schemeClr val="dk1"/>
                </a:solidFill>
              </a:rPr>
              <a:t>b. 	IU has various clubs which develop soft skills. Soft skills are increasingly required by employers. </a:t>
            </a:r>
            <a:endParaRPr sz="5000" b="1" dirty="0">
              <a:solidFill>
                <a:schemeClr val="dk1"/>
              </a:solidFill>
            </a:endParaRPr>
          </a:p>
          <a:p>
            <a:pPr marL="609600" lvl="0" indent="-609600" algn="just" rtl="0">
              <a:lnSpc>
                <a:spcPct val="170000"/>
              </a:lnSpc>
              <a:spcBef>
                <a:spcPts val="400"/>
              </a:spcBef>
              <a:spcAft>
                <a:spcPts val="0"/>
              </a:spcAft>
              <a:buClr>
                <a:schemeClr val="dk1"/>
              </a:buClr>
              <a:buSzPct val="100000"/>
              <a:buFont typeface="Noto Sans Symbols"/>
              <a:buNone/>
            </a:pPr>
            <a:r>
              <a:rPr lang="en-US" sz="5000" b="1" dirty="0">
                <a:solidFill>
                  <a:schemeClr val="dk1"/>
                </a:solidFill>
              </a:rPr>
              <a:t>	</a:t>
            </a:r>
            <a:r>
              <a:rPr lang="en-US" sz="5000" b="1" dirty="0">
                <a:solidFill>
                  <a:srgbClr val="C00000"/>
                </a:solidFill>
              </a:rPr>
              <a:t>Missing conclusion</a:t>
            </a:r>
            <a:r>
              <a:rPr lang="en-US" sz="5000" dirty="0">
                <a:solidFill>
                  <a:srgbClr val="C00000"/>
                </a:solidFill>
              </a:rPr>
              <a:t>: So, most </a:t>
            </a:r>
            <a:r>
              <a:rPr lang="en-US" sz="5000" dirty="0" err="1">
                <a:solidFill>
                  <a:srgbClr val="C00000"/>
                </a:solidFill>
              </a:rPr>
              <a:t>IUers</a:t>
            </a:r>
            <a:r>
              <a:rPr lang="en-US" sz="5000" dirty="0">
                <a:solidFill>
                  <a:srgbClr val="C00000"/>
                </a:solidFill>
              </a:rPr>
              <a:t> should join one of these clubs.</a:t>
            </a:r>
            <a:endParaRPr dirty="0">
              <a:solidFill>
                <a:srgbClr val="C00000"/>
              </a:solidFill>
            </a:endParaRPr>
          </a:p>
          <a:p>
            <a:pPr marL="609600" lvl="0" indent="-609600" algn="just" rtl="0">
              <a:lnSpc>
                <a:spcPct val="170000"/>
              </a:lnSpc>
              <a:spcBef>
                <a:spcPts val="400"/>
              </a:spcBef>
              <a:spcAft>
                <a:spcPts val="0"/>
              </a:spcAft>
              <a:buClr>
                <a:schemeClr val="dk1"/>
              </a:buClr>
              <a:buSzPct val="100000"/>
              <a:buNone/>
            </a:pPr>
            <a:r>
              <a:rPr lang="en-US" sz="5000" dirty="0">
                <a:solidFill>
                  <a:schemeClr val="dk1"/>
                </a:solidFill>
              </a:rPr>
              <a:t>c. 	You can’t skip Quiz 3. It is indicated in the syllabus that students take three quizzes to be qualified for the final exam.</a:t>
            </a:r>
            <a:endParaRPr dirty="0"/>
          </a:p>
          <a:p>
            <a:pPr marL="609600" lvl="0" indent="-609600" algn="just" rtl="0">
              <a:lnSpc>
                <a:spcPct val="170000"/>
              </a:lnSpc>
              <a:spcBef>
                <a:spcPts val="400"/>
              </a:spcBef>
              <a:spcAft>
                <a:spcPts val="0"/>
              </a:spcAft>
              <a:buClr>
                <a:schemeClr val="dk1"/>
              </a:buClr>
              <a:buSzPct val="100000"/>
              <a:buNone/>
            </a:pPr>
            <a:r>
              <a:rPr lang="en-US" sz="5000" b="1" dirty="0">
                <a:solidFill>
                  <a:schemeClr val="dk1"/>
                </a:solidFill>
              </a:rPr>
              <a:t>	</a:t>
            </a:r>
            <a:r>
              <a:rPr lang="en-US" sz="5000" b="1" dirty="0">
                <a:solidFill>
                  <a:srgbClr val="C00000"/>
                </a:solidFill>
              </a:rPr>
              <a:t>Missing minor premise</a:t>
            </a:r>
            <a:r>
              <a:rPr lang="en-US" sz="5000" dirty="0">
                <a:solidFill>
                  <a:srgbClr val="C00000"/>
                </a:solidFill>
              </a:rPr>
              <a:t>: You just took Quiz 1 and Quiz 2.  </a:t>
            </a:r>
            <a:endParaRPr dirty="0">
              <a:solidFill>
                <a:srgbClr val="C00000"/>
              </a:solidFill>
            </a:endParaRPr>
          </a:p>
          <a:p>
            <a:pPr marL="609600" lvl="0" indent="-609600" algn="just" rtl="0">
              <a:lnSpc>
                <a:spcPct val="170000"/>
              </a:lnSpc>
              <a:spcBef>
                <a:spcPts val="208"/>
              </a:spcBef>
              <a:spcAft>
                <a:spcPts val="0"/>
              </a:spcAft>
              <a:buClr>
                <a:srgbClr val="888888"/>
              </a:buClr>
              <a:buSzPct val="100000"/>
              <a:buNone/>
            </a:pPr>
            <a:endParaRPr sz="2600" dirty="0">
              <a:solidFill>
                <a:schemeClr val="dk1"/>
              </a:solidFill>
            </a:endParaRPr>
          </a:p>
          <a:p>
            <a:pPr marL="609600" lvl="0" indent="-609600" algn="just" rtl="0">
              <a:lnSpc>
                <a:spcPct val="170000"/>
              </a:lnSpc>
              <a:spcBef>
                <a:spcPts val="208"/>
              </a:spcBef>
              <a:spcAft>
                <a:spcPts val="0"/>
              </a:spcAft>
              <a:buClr>
                <a:schemeClr val="dk1"/>
              </a:buClr>
              <a:buSzPct val="100000"/>
              <a:buNone/>
            </a:pPr>
            <a:r>
              <a:rPr lang="en-US" sz="2600" dirty="0">
                <a:solidFill>
                  <a:schemeClr val="dk1"/>
                </a:solidFill>
              </a:rPr>
              <a:t>  </a:t>
            </a:r>
            <a:endParaRPr dirty="0"/>
          </a:p>
          <a:p>
            <a:pPr marL="609600" lvl="0" indent="-609600" algn="just" rtl="0">
              <a:lnSpc>
                <a:spcPct val="170000"/>
              </a:lnSpc>
              <a:spcBef>
                <a:spcPts val="208"/>
              </a:spcBef>
              <a:spcAft>
                <a:spcPts val="0"/>
              </a:spcAft>
              <a:buClr>
                <a:srgbClr val="888888"/>
              </a:buClr>
              <a:buSzPct val="100000"/>
              <a:buFont typeface="Noto Sans Symbols"/>
              <a:buNone/>
            </a:pPr>
            <a:endParaRPr sz="2600" dirty="0">
              <a:solidFill>
                <a:schemeClr val="dk1"/>
              </a:solidFill>
            </a:endParaRPr>
          </a:p>
          <a:p>
            <a:pPr marL="609600" lvl="0" indent="-609600" algn="ctr" rtl="0">
              <a:spcBef>
                <a:spcPts val="256"/>
              </a:spcBef>
              <a:spcAft>
                <a:spcPts val="0"/>
              </a:spcAft>
              <a:buClr>
                <a:srgbClr val="888888"/>
              </a:buClr>
              <a:buSzPct val="100000"/>
              <a:buNone/>
            </a:pPr>
            <a:endParaRPr dirty="0"/>
          </a:p>
        </p:txBody>
      </p:sp>
      <p:sp>
        <p:nvSpPr>
          <p:cNvPr id="526" name="Google Shape;526;p49"/>
          <p:cNvSpPr txBox="1"/>
          <p:nvPr/>
        </p:nvSpPr>
        <p:spPr>
          <a:xfrm>
            <a:off x="0" y="76200"/>
            <a:ext cx="8815477" cy="838200"/>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800" b="1">
                <a:solidFill>
                  <a:schemeClr val="dk1"/>
                </a:solidFill>
                <a:latin typeface="Arial"/>
                <a:ea typeface="Arial"/>
                <a:cs typeface="Arial"/>
                <a:sym typeface="Arial"/>
              </a:rPr>
              <a:t>Task: Find the missing (major/minor) premises or conclusion and insert them to make good arguments (deductively sound </a:t>
            </a:r>
            <a:r>
              <a:rPr lang="en-US" sz="1800" b="0">
                <a:solidFill>
                  <a:schemeClr val="dk1"/>
                </a:solidFill>
                <a:latin typeface="Arial"/>
                <a:ea typeface="Arial"/>
                <a:cs typeface="Arial"/>
                <a:sym typeface="Arial"/>
              </a:rPr>
              <a:t>or </a:t>
            </a:r>
            <a:r>
              <a:rPr lang="en-US" sz="1800" b="1">
                <a:solidFill>
                  <a:schemeClr val="dk1"/>
                </a:solidFill>
                <a:latin typeface="Arial"/>
                <a:ea typeface="Arial"/>
                <a:cs typeface="Arial"/>
                <a:sym typeface="Arial"/>
              </a:rPr>
              <a:t>inductively cogent) </a:t>
            </a:r>
            <a:endParaRPr sz="1800" b="1">
              <a:solidFill>
                <a:schemeClr val="dk1"/>
              </a:solidFill>
              <a:latin typeface="Arial"/>
              <a:ea typeface="Arial"/>
              <a:cs typeface="Arial"/>
              <a:sym typeface="Arial"/>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0"/>
          <p:cNvSpPr txBox="1">
            <a:spLocks noGrp="1"/>
          </p:cNvSpPr>
          <p:nvPr>
            <p:ph type="ctrTitle"/>
          </p:nvPr>
        </p:nvSpPr>
        <p:spPr>
          <a:xfrm>
            <a:off x="44570" y="152400"/>
            <a:ext cx="9144000" cy="68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vi-VN" sz="2800" b="1" dirty="0">
                <a:latin typeface="Arial" panose="020B0604020202020204" pitchFamily="34" charset="0"/>
                <a:ea typeface="Tahoma"/>
                <a:cs typeface="Calibri" panose="020F0502020204030204" pitchFamily="34" charset="0"/>
                <a:sym typeface="Tahoma"/>
              </a:rPr>
              <a:t>Review: </a:t>
            </a:r>
            <a:r>
              <a:rPr lang="en-US" sz="2800" b="1" dirty="0">
                <a:latin typeface="Arial" panose="020B0604020202020204" pitchFamily="34" charset="0"/>
                <a:ea typeface="Tahoma"/>
                <a:cs typeface="Calibri" panose="020F0502020204030204" pitchFamily="34" charset="0"/>
                <a:sym typeface="Tahoma"/>
              </a:rPr>
              <a:t>Summarizing extended arguments</a:t>
            </a:r>
            <a:endParaRPr dirty="0"/>
          </a:p>
        </p:txBody>
      </p:sp>
      <p:sp>
        <p:nvSpPr>
          <p:cNvPr id="532" name="Google Shape;532;p50"/>
          <p:cNvSpPr txBox="1">
            <a:spLocks noGrp="1"/>
          </p:cNvSpPr>
          <p:nvPr>
            <p:ph type="subTitle" idx="1"/>
          </p:nvPr>
        </p:nvSpPr>
        <p:spPr>
          <a:xfrm>
            <a:off x="0" y="1295400"/>
            <a:ext cx="9067800" cy="4419600"/>
          </a:xfrm>
          <a:prstGeom prst="rect">
            <a:avLst/>
          </a:prstGeom>
          <a:noFill/>
          <a:ln>
            <a:noFill/>
          </a:ln>
        </p:spPr>
        <p:txBody>
          <a:bodyPr spcFirstLastPara="1" wrap="square" lIns="91425" tIns="45700" rIns="91425" bIns="45700" anchor="t" anchorCtr="0">
            <a:noAutofit/>
          </a:bodyPr>
          <a:lstStyle/>
          <a:p>
            <a:pPr marL="609600" lvl="0" indent="-609600" algn="just" rtl="0">
              <a:lnSpc>
                <a:spcPct val="130000"/>
              </a:lnSpc>
              <a:spcBef>
                <a:spcPts val="0"/>
              </a:spcBef>
              <a:spcAft>
                <a:spcPts val="0"/>
              </a:spcAft>
              <a:buClr>
                <a:schemeClr val="dk1"/>
              </a:buClr>
              <a:buSzPts val="2800"/>
              <a:buFont typeface="Noto Sans Symbols"/>
              <a:buAutoNum type="arabicPeriod"/>
            </a:pPr>
            <a:r>
              <a:rPr lang="en-US" sz="2800" dirty="0">
                <a:solidFill>
                  <a:schemeClr val="dk1"/>
                </a:solidFill>
                <a:latin typeface="Arial" panose="020B0604020202020204" pitchFamily="34" charset="0"/>
                <a:ea typeface="Tahoma"/>
                <a:cs typeface="Calibri" panose="020F0502020204030204" pitchFamily="34" charset="0"/>
                <a:sym typeface="Tahoma"/>
              </a:rPr>
              <a:t>Read carefully to identify the main conclusion (or if it is missing).</a:t>
            </a:r>
            <a:endParaRPr dirty="0"/>
          </a:p>
          <a:p>
            <a:pPr marL="609600" lvl="0" indent="-609600" algn="just" rtl="0">
              <a:lnSpc>
                <a:spcPct val="130000"/>
              </a:lnSpc>
              <a:spcBef>
                <a:spcPts val="560"/>
              </a:spcBef>
              <a:spcAft>
                <a:spcPts val="0"/>
              </a:spcAft>
              <a:buClr>
                <a:schemeClr val="dk1"/>
              </a:buClr>
              <a:buSzPts val="2800"/>
              <a:buFont typeface="Noto Sans Symbols"/>
              <a:buAutoNum type="arabicPeriod"/>
            </a:pPr>
            <a:r>
              <a:rPr lang="en-US" sz="2800" dirty="0">
                <a:solidFill>
                  <a:schemeClr val="dk1"/>
                </a:solidFill>
                <a:latin typeface="Arial" panose="020B0604020202020204" pitchFamily="34" charset="0"/>
                <a:ea typeface="Tahoma"/>
                <a:cs typeface="Calibri" panose="020F0502020204030204" pitchFamily="34" charset="0"/>
                <a:sym typeface="Tahoma"/>
              </a:rPr>
              <a:t>Omit unnecessary/irrelevant word(s)/statement(s).</a:t>
            </a:r>
            <a:endParaRPr dirty="0"/>
          </a:p>
          <a:p>
            <a:pPr marL="609600" lvl="0" indent="-609600" algn="just" rtl="0">
              <a:lnSpc>
                <a:spcPct val="130000"/>
              </a:lnSpc>
              <a:spcBef>
                <a:spcPts val="560"/>
              </a:spcBef>
              <a:spcAft>
                <a:spcPts val="0"/>
              </a:spcAft>
              <a:buClr>
                <a:schemeClr val="dk1"/>
              </a:buClr>
              <a:buSzPts val="2800"/>
              <a:buFont typeface="Noto Sans Symbols"/>
              <a:buAutoNum type="arabicPeriod"/>
            </a:pPr>
            <a:r>
              <a:rPr lang="en-US" sz="2800" dirty="0">
                <a:solidFill>
                  <a:schemeClr val="dk1"/>
                </a:solidFill>
                <a:latin typeface="Arial" panose="020B0604020202020204" pitchFamily="34" charset="0"/>
                <a:ea typeface="Tahoma"/>
                <a:cs typeface="Calibri" panose="020F0502020204030204" pitchFamily="34" charset="0"/>
                <a:sym typeface="Tahoma"/>
              </a:rPr>
              <a:t>Number the steps; put the conclusion first or last.</a:t>
            </a:r>
            <a:endParaRPr dirty="0"/>
          </a:p>
          <a:p>
            <a:pPr marL="609600" lvl="0" indent="-609600" algn="just" rtl="0">
              <a:lnSpc>
                <a:spcPct val="130000"/>
              </a:lnSpc>
              <a:spcBef>
                <a:spcPts val="560"/>
              </a:spcBef>
              <a:spcAft>
                <a:spcPts val="0"/>
              </a:spcAft>
              <a:buClr>
                <a:schemeClr val="dk1"/>
              </a:buClr>
              <a:buSzPts val="2800"/>
              <a:buFont typeface="Noto Sans Symbols"/>
              <a:buAutoNum type="arabicPeriod"/>
            </a:pPr>
            <a:r>
              <a:rPr lang="en-US" sz="2800" dirty="0">
                <a:solidFill>
                  <a:schemeClr val="dk1"/>
                </a:solidFill>
                <a:latin typeface="Arial" panose="020B0604020202020204" pitchFamily="34" charset="0"/>
                <a:ea typeface="Tahoma"/>
                <a:cs typeface="Calibri" panose="020F0502020204030204" pitchFamily="34" charset="0"/>
                <a:sym typeface="Tahoma"/>
              </a:rPr>
              <a:t>Fill in any missing premises or conclusions.</a:t>
            </a:r>
            <a:endParaRPr dirty="0"/>
          </a:p>
          <a:p>
            <a:pPr marL="609600" lvl="0" indent="-609600" algn="just" rtl="0">
              <a:spcBef>
                <a:spcPts val="560"/>
              </a:spcBef>
              <a:spcAft>
                <a:spcPts val="0"/>
              </a:spcAft>
              <a:buClr>
                <a:srgbClr val="888888"/>
              </a:buClr>
              <a:buSzPts val="2800"/>
              <a:buNone/>
            </a:pPr>
            <a:endParaRPr sz="2800" dirty="0">
              <a:solidFill>
                <a:schemeClr val="dk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Effect transition="in" filter="fade">
                                      <p:cBhvr>
                                        <p:cTn id="7" dur="500"/>
                                        <p:tgtEl>
                                          <p:spTgt spid="5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2">
                                            <p:txEl>
                                              <p:pRg st="1" end="1"/>
                                            </p:txEl>
                                          </p:spTgt>
                                        </p:tgtEl>
                                        <p:attrNameLst>
                                          <p:attrName>style.visibility</p:attrName>
                                        </p:attrNameLst>
                                      </p:cBhvr>
                                      <p:to>
                                        <p:strVal val="visible"/>
                                      </p:to>
                                    </p:set>
                                    <p:animEffect transition="in" filter="fade">
                                      <p:cBhvr>
                                        <p:cTn id="12" dur="500"/>
                                        <p:tgtEl>
                                          <p:spTgt spid="5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2">
                                            <p:txEl>
                                              <p:pRg st="2" end="2"/>
                                            </p:txEl>
                                          </p:spTgt>
                                        </p:tgtEl>
                                        <p:attrNameLst>
                                          <p:attrName>style.visibility</p:attrName>
                                        </p:attrNameLst>
                                      </p:cBhvr>
                                      <p:to>
                                        <p:strVal val="visible"/>
                                      </p:to>
                                    </p:set>
                                    <p:animEffect transition="in" filter="fade">
                                      <p:cBhvr>
                                        <p:cTn id="17" dur="500"/>
                                        <p:tgtEl>
                                          <p:spTgt spid="5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2">
                                            <p:txEl>
                                              <p:pRg st="3" end="3"/>
                                            </p:txEl>
                                          </p:spTgt>
                                        </p:tgtEl>
                                        <p:attrNameLst>
                                          <p:attrName>style.visibility</p:attrName>
                                        </p:attrNameLst>
                                      </p:cBhvr>
                                      <p:to>
                                        <p:strVal val="visible"/>
                                      </p:to>
                                    </p:set>
                                    <p:animEffect transition="in" filter="fade">
                                      <p:cBhvr>
                                        <p:cTn id="22" dur="500"/>
                                        <p:tgtEl>
                                          <p:spTgt spid="5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1"/>
          <p:cNvSpPr txBox="1">
            <a:spLocks noGrp="1"/>
          </p:cNvSpPr>
          <p:nvPr>
            <p:ph type="ctrTitle"/>
          </p:nvPr>
        </p:nvSpPr>
        <p:spPr>
          <a:xfrm>
            <a:off x="0" y="108549"/>
            <a:ext cx="9144000" cy="609600"/>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Summarizing extended arguments: What to avoid</a:t>
            </a:r>
            <a:endParaRPr dirty="0"/>
          </a:p>
        </p:txBody>
      </p:sp>
      <p:sp>
        <p:nvSpPr>
          <p:cNvPr id="538" name="Google Shape;538;p51"/>
          <p:cNvSpPr txBox="1">
            <a:spLocks noGrp="1"/>
          </p:cNvSpPr>
          <p:nvPr>
            <p:ph type="subTitle" idx="1"/>
          </p:nvPr>
        </p:nvSpPr>
        <p:spPr>
          <a:xfrm>
            <a:off x="-10064" y="988333"/>
            <a:ext cx="9067800" cy="3467100"/>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400"/>
              <a:buFont typeface="Noto Sans Symbols"/>
              <a:buNone/>
            </a:pPr>
            <a:r>
              <a:rPr lang="en-US" sz="2400" b="1" dirty="0">
                <a:solidFill>
                  <a:schemeClr val="dk1"/>
                </a:solidFill>
                <a:latin typeface="Arial" panose="020B0604020202020204" pitchFamily="34" charset="0"/>
                <a:ea typeface="Tahoma"/>
                <a:cs typeface="Calibri" panose="020F0502020204030204" pitchFamily="34" charset="0"/>
                <a:sym typeface="Tahoma"/>
              </a:rPr>
              <a:t>1. Don’t write incomplete sentences</a:t>
            </a:r>
            <a:endParaRPr dirty="0"/>
          </a:p>
          <a:p>
            <a:pPr marL="990600" lvl="1" indent="-533400" algn="just" rtl="0">
              <a:lnSpc>
                <a:spcPct val="130000"/>
              </a:lnSpc>
              <a:spcBef>
                <a:spcPts val="480"/>
              </a:spcBef>
              <a:spcAft>
                <a:spcPts val="0"/>
              </a:spcAft>
              <a:buClr>
                <a:schemeClr val="dk1"/>
              </a:buClr>
              <a:buSzPts val="2400"/>
              <a:buNone/>
            </a:pPr>
            <a:r>
              <a:rPr lang="en-US" sz="2400" dirty="0">
                <a:solidFill>
                  <a:schemeClr val="dk1"/>
                </a:solidFill>
                <a:latin typeface="Arial" panose="020B0604020202020204" pitchFamily="34" charset="0"/>
                <a:ea typeface="Tahoma"/>
                <a:cs typeface="Calibri" panose="020F0502020204030204" pitchFamily="34" charset="0"/>
                <a:sym typeface="Tahoma"/>
              </a:rPr>
              <a:t>	</a:t>
            </a:r>
            <a:r>
              <a:rPr lang="en-US" sz="2400" b="1" dirty="0">
                <a:solidFill>
                  <a:schemeClr val="dk1"/>
                </a:solidFill>
                <a:latin typeface="Arial" panose="020B0604020202020204" pitchFamily="34" charset="0"/>
                <a:ea typeface="Tahoma"/>
                <a:cs typeface="Calibri" panose="020F0502020204030204" pitchFamily="34" charset="0"/>
                <a:sym typeface="Tahoma"/>
              </a:rPr>
              <a:t>Error: </a:t>
            </a:r>
            <a:endParaRPr dirty="0"/>
          </a:p>
          <a:p>
            <a:pPr marL="990600" lvl="1" indent="-533400" algn="just" rtl="0">
              <a:lnSpc>
                <a:spcPct val="130000"/>
              </a:lnSpc>
              <a:spcBef>
                <a:spcPts val="400"/>
              </a:spcBef>
              <a:spcAft>
                <a:spcPts val="0"/>
              </a:spcAft>
              <a:buClr>
                <a:schemeClr val="dk1"/>
              </a:buClr>
              <a:buSzPts val="2000"/>
              <a:buNone/>
            </a:pPr>
            <a:r>
              <a:rPr lang="en-US" sz="2000" dirty="0">
                <a:solidFill>
                  <a:schemeClr val="dk1"/>
                </a:solidFill>
                <a:latin typeface="Arial" panose="020B0604020202020204" pitchFamily="34" charset="0"/>
                <a:ea typeface="Tahoma"/>
                <a:cs typeface="Calibri" panose="020F0502020204030204" pitchFamily="34" charset="0"/>
                <a:sym typeface="Tahoma"/>
              </a:rPr>
              <a:t>	Because animals can experience pain and suffering. Therefore, it’s wrong to kill or mistreat animals.</a:t>
            </a:r>
            <a:endParaRPr sz="1600" dirty="0">
              <a:solidFill>
                <a:schemeClr val="dk1"/>
              </a:solidFill>
              <a:latin typeface="Arial" panose="020B0604020202020204" pitchFamily="34" charset="0"/>
              <a:ea typeface="Tahoma"/>
              <a:cs typeface="Calibri" panose="020F0502020204030204" pitchFamily="34" charset="0"/>
              <a:sym typeface="Tahoma"/>
            </a:endParaRPr>
          </a:p>
          <a:p>
            <a:pPr marL="914400" lvl="2" indent="0" algn="just" rtl="0">
              <a:lnSpc>
                <a:spcPct val="130000"/>
              </a:lnSpc>
              <a:spcBef>
                <a:spcPts val="480"/>
              </a:spcBef>
              <a:spcAft>
                <a:spcPts val="0"/>
              </a:spcAft>
              <a:buClr>
                <a:schemeClr val="dk1"/>
              </a:buClr>
              <a:buSzPts val="2400"/>
              <a:buNone/>
            </a:pPr>
            <a:r>
              <a:rPr lang="en-US" b="1" dirty="0">
                <a:solidFill>
                  <a:schemeClr val="dk1"/>
                </a:solidFill>
                <a:latin typeface="Arial" panose="020B0604020202020204" pitchFamily="34" charset="0"/>
                <a:ea typeface="Tahoma"/>
                <a:cs typeface="Calibri" panose="020F0502020204030204" pitchFamily="34" charset="0"/>
                <a:sym typeface="Tahoma"/>
              </a:rPr>
              <a:t>Correct: </a:t>
            </a:r>
            <a:endParaRPr dirty="0"/>
          </a:p>
        </p:txBody>
      </p:sp>
      <p:sp>
        <p:nvSpPr>
          <p:cNvPr id="539" name="Google Shape;539;p51"/>
          <p:cNvSpPr txBox="1"/>
          <p:nvPr/>
        </p:nvSpPr>
        <p:spPr>
          <a:xfrm>
            <a:off x="762000" y="4807568"/>
            <a:ext cx="83058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0" dirty="0">
                <a:solidFill>
                  <a:schemeClr val="dk1"/>
                </a:solidFill>
                <a:latin typeface="Arial" panose="020B0604020202020204" pitchFamily="34" charset="0"/>
                <a:ea typeface="Tahoma"/>
                <a:cs typeface="Calibri" panose="020F0502020204030204" pitchFamily="34" charset="0"/>
                <a:sym typeface="Tahoma"/>
              </a:rPr>
              <a:t>“I choose a lazy person to do a hard job. Because a lazy person will find an easy way to do it.” </a:t>
            </a:r>
            <a:r>
              <a:rPr lang="en-US" sz="2000" b="0" i="1" dirty="0">
                <a:solidFill>
                  <a:schemeClr val="dk1"/>
                </a:solidFill>
                <a:latin typeface="Arial" panose="020B0604020202020204" pitchFamily="34" charset="0"/>
                <a:ea typeface="Tahoma"/>
                <a:cs typeface="Calibri" panose="020F0502020204030204" pitchFamily="34" charset="0"/>
                <a:sym typeface="Tahoma"/>
              </a:rPr>
              <a:t>Bill Gates</a:t>
            </a:r>
            <a:endParaRPr dirty="0"/>
          </a:p>
        </p:txBody>
      </p:sp>
      <p:sp>
        <p:nvSpPr>
          <p:cNvPr id="540" name="Google Shape;540;p51"/>
          <p:cNvSpPr/>
          <p:nvPr/>
        </p:nvSpPr>
        <p:spPr>
          <a:xfrm>
            <a:off x="540591" y="3800758"/>
            <a:ext cx="304800" cy="1524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Arial" panose="020B0604020202020204" pitchFamily="34" charset="0"/>
              <a:ea typeface="Tahoma"/>
              <a:cs typeface="Calibri" panose="020F0502020204030204" pitchFamily="34" charset="0"/>
              <a:sym typeface="Tahoma"/>
            </a:endParaRPr>
          </a:p>
        </p:txBody>
      </p:sp>
      <p:sp>
        <p:nvSpPr>
          <p:cNvPr id="541" name="Google Shape;541;p51"/>
          <p:cNvSpPr txBox="1"/>
          <p:nvPr/>
        </p:nvSpPr>
        <p:spPr>
          <a:xfrm>
            <a:off x="86264" y="3580789"/>
            <a:ext cx="8458200" cy="892512"/>
          </a:xfrm>
          <a:prstGeom prst="rect">
            <a:avLst/>
          </a:prstGeom>
          <a:noFill/>
          <a:ln>
            <a:noFill/>
          </a:ln>
        </p:spPr>
        <p:txBody>
          <a:bodyPr spcFirstLastPara="1" wrap="square" lIns="91425" tIns="45700" rIns="91425" bIns="45700" anchor="t" anchorCtr="0">
            <a:spAutoFit/>
          </a:bodyPr>
          <a:lstStyle/>
          <a:p>
            <a:pPr marL="914400" marR="0" lvl="2" indent="0" algn="just" rtl="0">
              <a:lnSpc>
                <a:spcPct val="130000"/>
              </a:lnSpc>
              <a:spcBef>
                <a:spcPts val="0"/>
              </a:spcBef>
              <a:spcAft>
                <a:spcPts val="0"/>
              </a:spcAft>
              <a:buNone/>
            </a:pPr>
            <a:r>
              <a:rPr lang="en-US" sz="2000" b="0" i="0" u="none" strike="noStrike" cap="none" dirty="0">
                <a:solidFill>
                  <a:schemeClr val="dk1"/>
                </a:solidFill>
                <a:latin typeface="Arial" panose="020B0604020202020204" pitchFamily="34" charset="0"/>
                <a:ea typeface="Tahoma"/>
                <a:cs typeface="Calibri" panose="020F0502020204030204" pitchFamily="34" charset="0"/>
                <a:sym typeface="Tahoma"/>
              </a:rPr>
              <a:t>Animals can experience pain and suffering. Therefore, it’s wrong to kill or mistreat animals. </a:t>
            </a:r>
            <a:endParaRPr dirty="0"/>
          </a:p>
        </p:txBody>
      </p:sp>
      <p:sp>
        <p:nvSpPr>
          <p:cNvPr id="542" name="Google Shape;542;p51"/>
          <p:cNvSpPr/>
          <p:nvPr/>
        </p:nvSpPr>
        <p:spPr>
          <a:xfrm>
            <a:off x="402567" y="6172200"/>
            <a:ext cx="304800" cy="1524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Arial" panose="020B0604020202020204" pitchFamily="34" charset="0"/>
              <a:ea typeface="Tahoma"/>
              <a:cs typeface="Calibri" panose="020F0502020204030204" pitchFamily="34" charset="0"/>
              <a:sym typeface="Tahoma"/>
            </a:endParaRPr>
          </a:p>
        </p:txBody>
      </p:sp>
      <p:sp>
        <p:nvSpPr>
          <p:cNvPr id="543" name="Google Shape;543;p51"/>
          <p:cNvSpPr txBox="1"/>
          <p:nvPr/>
        </p:nvSpPr>
        <p:spPr>
          <a:xfrm>
            <a:off x="762000" y="5848155"/>
            <a:ext cx="83058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0" dirty="0">
                <a:solidFill>
                  <a:schemeClr val="dk1"/>
                </a:solidFill>
                <a:latin typeface="Arial" panose="020B0604020202020204" pitchFamily="34" charset="0"/>
                <a:ea typeface="Tahoma"/>
                <a:cs typeface="Calibri" panose="020F0502020204030204" pitchFamily="34" charset="0"/>
                <a:sym typeface="Tahoma"/>
              </a:rPr>
              <a:t>“I choose a lazy person to do a hard job. This is because a lazy person will find an easy way to do it.” </a:t>
            </a:r>
            <a:r>
              <a:rPr lang="en-US" sz="2000" b="0" i="1" dirty="0">
                <a:solidFill>
                  <a:schemeClr val="dk1"/>
                </a:solidFill>
                <a:latin typeface="Arial" panose="020B0604020202020204" pitchFamily="34" charset="0"/>
                <a:ea typeface="Tahoma"/>
                <a:cs typeface="Calibri" panose="020F0502020204030204" pitchFamily="34" charset="0"/>
                <a:sym typeface="Tahoma"/>
              </a:rPr>
              <a:t>Bill Gates</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2"/>
          <p:cNvSpPr txBox="1">
            <a:spLocks noGrp="1"/>
          </p:cNvSpPr>
          <p:nvPr>
            <p:ph type="subTitle" idx="1"/>
          </p:nvPr>
        </p:nvSpPr>
        <p:spPr>
          <a:xfrm>
            <a:off x="193964" y="1066800"/>
            <a:ext cx="8737600" cy="5334000"/>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400"/>
              <a:buFont typeface="Noto Sans Symbols"/>
              <a:buNone/>
            </a:pPr>
            <a:r>
              <a:rPr lang="en-US" sz="2000" b="1" dirty="0">
                <a:solidFill>
                  <a:schemeClr val="dk1"/>
                </a:solidFill>
                <a:latin typeface="Arial" panose="020B0604020202020204" pitchFamily="34" charset="0"/>
                <a:ea typeface="Tahoma"/>
                <a:cs typeface="Calibri" panose="020F0502020204030204" pitchFamily="34" charset="0"/>
                <a:sym typeface="Tahoma"/>
              </a:rPr>
              <a:t>2. Don’t include more than one statement per line. </a:t>
            </a:r>
            <a:endParaRPr sz="2800" dirty="0">
              <a:latin typeface="Arial" panose="020B0604020202020204" pitchFamily="34" charset="0"/>
            </a:endParaRPr>
          </a:p>
          <a:p>
            <a:pPr marL="457200" lvl="1" indent="0" algn="just" rtl="0">
              <a:lnSpc>
                <a:spcPct val="130000"/>
              </a:lnSpc>
              <a:spcBef>
                <a:spcPts val="560"/>
              </a:spcBef>
              <a:spcAft>
                <a:spcPts val="0"/>
              </a:spcAft>
              <a:buClr>
                <a:schemeClr val="dk1"/>
              </a:buClr>
              <a:buSzPts val="2800"/>
              <a:buNone/>
            </a:pPr>
            <a:r>
              <a:rPr lang="en-US" sz="2400" b="1" dirty="0">
                <a:solidFill>
                  <a:schemeClr val="dk1"/>
                </a:solidFill>
                <a:latin typeface="Arial" panose="020B0604020202020204" pitchFamily="34" charset="0"/>
                <a:ea typeface="Tahoma"/>
                <a:cs typeface="Calibri" panose="020F0502020204030204" pitchFamily="34" charset="0"/>
                <a:sym typeface="Tahoma"/>
              </a:rPr>
              <a:t>Error: </a:t>
            </a:r>
            <a:endParaRPr sz="2400" dirty="0">
              <a:latin typeface="Arial" panose="020B0604020202020204" pitchFamily="34" charset="0"/>
            </a:endParaRPr>
          </a:p>
          <a:p>
            <a:pPr marL="457200" lvl="1" indent="0" algn="just" rtl="0">
              <a:lnSpc>
                <a:spcPct val="130000"/>
              </a:lnSpc>
              <a:spcBef>
                <a:spcPts val="560"/>
              </a:spcBef>
              <a:spcAft>
                <a:spcPts val="0"/>
              </a:spcAft>
              <a:buClr>
                <a:schemeClr val="dk1"/>
              </a:buClr>
              <a:buSzPts val="2800"/>
              <a:buNone/>
            </a:pPr>
            <a:r>
              <a:rPr lang="en-US" sz="2400" dirty="0">
                <a:solidFill>
                  <a:schemeClr val="dk1"/>
                </a:solidFill>
                <a:latin typeface="Arial" panose="020B0604020202020204" pitchFamily="34" charset="0"/>
                <a:ea typeface="Tahoma"/>
                <a:cs typeface="Calibri" panose="020F0502020204030204" pitchFamily="34" charset="0"/>
                <a:sym typeface="Tahoma"/>
              </a:rPr>
              <a:t>The CEO should resign since he no longer gains the confidence of the share holders. </a:t>
            </a:r>
            <a:endParaRPr sz="2400" dirty="0">
              <a:latin typeface="Arial" panose="020B0604020202020204" pitchFamily="34" charset="0"/>
            </a:endParaRPr>
          </a:p>
          <a:p>
            <a:pPr marL="457200" lvl="1" indent="0" algn="just" rtl="0">
              <a:lnSpc>
                <a:spcPct val="130000"/>
              </a:lnSpc>
              <a:spcBef>
                <a:spcPts val="560"/>
              </a:spcBef>
              <a:spcAft>
                <a:spcPts val="0"/>
              </a:spcAft>
              <a:buClr>
                <a:schemeClr val="dk1"/>
              </a:buClr>
              <a:buSzPts val="2800"/>
              <a:buNone/>
            </a:pPr>
            <a:r>
              <a:rPr lang="en-US" sz="2400" b="1" dirty="0">
                <a:solidFill>
                  <a:schemeClr val="dk1"/>
                </a:solidFill>
                <a:latin typeface="Arial" panose="020B0604020202020204" pitchFamily="34" charset="0"/>
                <a:ea typeface="Tahoma"/>
                <a:cs typeface="Calibri" panose="020F0502020204030204" pitchFamily="34" charset="0"/>
                <a:sym typeface="Tahoma"/>
              </a:rPr>
              <a:t>Correct: </a:t>
            </a:r>
            <a:endParaRPr sz="2400" dirty="0">
              <a:latin typeface="Arial" panose="020B0604020202020204" pitchFamily="34" charset="0"/>
            </a:endParaRPr>
          </a:p>
          <a:p>
            <a:pPr marL="1371600" lvl="2" indent="-457200" algn="just" rtl="0">
              <a:lnSpc>
                <a:spcPct val="130000"/>
              </a:lnSpc>
              <a:spcBef>
                <a:spcPts val="560"/>
              </a:spcBef>
              <a:spcAft>
                <a:spcPts val="0"/>
              </a:spcAft>
              <a:buClr>
                <a:schemeClr val="dk1"/>
              </a:buClr>
              <a:buSzPts val="2800"/>
              <a:buFont typeface="Noto Sans Symbols"/>
              <a:buAutoNum type="arabicPeriod"/>
            </a:pPr>
            <a:r>
              <a:rPr lang="en-US" dirty="0">
                <a:solidFill>
                  <a:schemeClr val="dk1"/>
                </a:solidFill>
                <a:latin typeface="Arial" panose="020B0604020202020204" pitchFamily="34" charset="0"/>
                <a:ea typeface="Tahoma"/>
                <a:cs typeface="Calibri" panose="020F0502020204030204" pitchFamily="34" charset="0"/>
                <a:sym typeface="Tahoma"/>
              </a:rPr>
              <a:t>The CEO no longer gains the confidence of the share holders. </a:t>
            </a:r>
            <a:endParaRPr sz="2000" dirty="0">
              <a:latin typeface="Arial" panose="020B0604020202020204" pitchFamily="34" charset="0"/>
            </a:endParaRPr>
          </a:p>
          <a:p>
            <a:pPr marL="1371600" lvl="2" indent="-457200" algn="just" rtl="0">
              <a:lnSpc>
                <a:spcPct val="130000"/>
              </a:lnSpc>
              <a:spcBef>
                <a:spcPts val="560"/>
              </a:spcBef>
              <a:spcAft>
                <a:spcPts val="0"/>
              </a:spcAft>
              <a:buClr>
                <a:schemeClr val="dk1"/>
              </a:buClr>
              <a:buSzPts val="2800"/>
              <a:buFont typeface="Noto Sans Symbols"/>
              <a:buAutoNum type="arabicPeriod"/>
            </a:pPr>
            <a:r>
              <a:rPr lang="en-US" dirty="0">
                <a:solidFill>
                  <a:schemeClr val="dk1"/>
                </a:solidFill>
                <a:latin typeface="Arial" panose="020B0604020202020204" pitchFamily="34" charset="0"/>
                <a:ea typeface="Tahoma"/>
                <a:cs typeface="Calibri" panose="020F0502020204030204" pitchFamily="34" charset="0"/>
                <a:sym typeface="Tahoma"/>
              </a:rPr>
              <a:t>Therefore, the CEO should resign. </a:t>
            </a:r>
            <a:endParaRPr sz="2000" dirty="0">
              <a:latin typeface="Arial" panose="020B0604020202020204" pitchFamily="34" charset="0"/>
            </a:endParaRPr>
          </a:p>
        </p:txBody>
      </p:sp>
      <p:sp>
        <p:nvSpPr>
          <p:cNvPr id="549" name="Google Shape;549;p52"/>
          <p:cNvSpPr txBox="1">
            <a:spLocks noGrp="1"/>
          </p:cNvSpPr>
          <p:nvPr>
            <p:ph type="ctrTitle"/>
          </p:nvPr>
        </p:nvSpPr>
        <p:spPr>
          <a:xfrm>
            <a:off x="0" y="108549"/>
            <a:ext cx="9144000" cy="609600"/>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Summarizing extended arguments: What to avoid</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8">
                                            <p:txEl>
                                              <p:pRg st="0" end="0"/>
                                            </p:txEl>
                                          </p:spTgt>
                                        </p:tgtEl>
                                        <p:attrNameLst>
                                          <p:attrName>style.visibility</p:attrName>
                                        </p:attrNameLst>
                                      </p:cBhvr>
                                      <p:to>
                                        <p:strVal val="visible"/>
                                      </p:to>
                                    </p:set>
                                    <p:animEffect transition="in" filter="fade">
                                      <p:cBhvr>
                                        <p:cTn id="7" dur="500"/>
                                        <p:tgtEl>
                                          <p:spTgt spid="5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8">
                                            <p:txEl>
                                              <p:pRg st="1" end="1"/>
                                            </p:txEl>
                                          </p:spTgt>
                                        </p:tgtEl>
                                        <p:attrNameLst>
                                          <p:attrName>style.visibility</p:attrName>
                                        </p:attrNameLst>
                                      </p:cBhvr>
                                      <p:to>
                                        <p:strVal val="visible"/>
                                      </p:to>
                                    </p:set>
                                    <p:animEffect transition="in" filter="fade">
                                      <p:cBhvr>
                                        <p:cTn id="12" dur="500"/>
                                        <p:tgtEl>
                                          <p:spTgt spid="5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8">
                                            <p:txEl>
                                              <p:pRg st="2" end="2"/>
                                            </p:txEl>
                                          </p:spTgt>
                                        </p:tgtEl>
                                        <p:attrNameLst>
                                          <p:attrName>style.visibility</p:attrName>
                                        </p:attrNameLst>
                                      </p:cBhvr>
                                      <p:to>
                                        <p:strVal val="visible"/>
                                      </p:to>
                                    </p:set>
                                    <p:animEffect transition="in" filter="fade">
                                      <p:cBhvr>
                                        <p:cTn id="17" dur="500"/>
                                        <p:tgtEl>
                                          <p:spTgt spid="5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8">
                                            <p:txEl>
                                              <p:pRg st="3" end="3"/>
                                            </p:txEl>
                                          </p:spTgt>
                                        </p:tgtEl>
                                        <p:attrNameLst>
                                          <p:attrName>style.visibility</p:attrName>
                                        </p:attrNameLst>
                                      </p:cBhvr>
                                      <p:to>
                                        <p:strVal val="visible"/>
                                      </p:to>
                                    </p:set>
                                    <p:animEffect transition="in" filter="fade">
                                      <p:cBhvr>
                                        <p:cTn id="22" dur="500"/>
                                        <p:tgtEl>
                                          <p:spTgt spid="5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8">
                                            <p:txEl>
                                              <p:pRg st="4" end="4"/>
                                            </p:txEl>
                                          </p:spTgt>
                                        </p:tgtEl>
                                        <p:attrNameLst>
                                          <p:attrName>style.visibility</p:attrName>
                                        </p:attrNameLst>
                                      </p:cBhvr>
                                      <p:to>
                                        <p:strVal val="visible"/>
                                      </p:to>
                                    </p:set>
                                    <p:animEffect transition="in" filter="fade">
                                      <p:cBhvr>
                                        <p:cTn id="27" dur="500"/>
                                        <p:tgtEl>
                                          <p:spTgt spid="5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8">
                                            <p:txEl>
                                              <p:pRg st="5" end="5"/>
                                            </p:txEl>
                                          </p:spTgt>
                                        </p:tgtEl>
                                        <p:attrNameLst>
                                          <p:attrName>style.visibility</p:attrName>
                                        </p:attrNameLst>
                                      </p:cBhvr>
                                      <p:to>
                                        <p:strVal val="visible"/>
                                      </p:to>
                                    </p:set>
                                    <p:animEffect transition="in" filter="fade">
                                      <p:cBhvr>
                                        <p:cTn id="32" dur="500"/>
                                        <p:tgtEl>
                                          <p:spTgt spid="5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9"/>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70C0"/>
              </a:buClr>
              <a:buSzPts val="2400"/>
              <a:buFont typeface="Arial"/>
              <a:buNone/>
            </a:pPr>
            <a:r>
              <a:rPr lang="en-US" sz="2400" b="1">
                <a:solidFill>
                  <a:srgbClr val="0070C0"/>
                </a:solidFill>
              </a:rPr>
              <a:t>Input </a:t>
            </a:r>
            <a:endParaRPr/>
          </a:p>
        </p:txBody>
      </p:sp>
      <p:sp>
        <p:nvSpPr>
          <p:cNvPr id="171" name="Google Shape;171;p9"/>
          <p:cNvSpPr txBox="1"/>
          <p:nvPr/>
        </p:nvSpPr>
        <p:spPr>
          <a:xfrm>
            <a:off x="457200" y="6199900"/>
            <a:ext cx="4468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70C0"/>
                </a:solidFill>
                <a:latin typeface="Arial"/>
                <a:ea typeface="Arial"/>
                <a:cs typeface="Arial"/>
                <a:sym typeface="Arial"/>
              </a:rPr>
              <a:t>Source: facebook</a:t>
            </a:r>
            <a:endParaRPr sz="1400" b="0" i="0" u="none" strike="noStrike" cap="none">
              <a:solidFill>
                <a:srgbClr val="000000"/>
              </a:solidFill>
              <a:latin typeface="Arial"/>
              <a:ea typeface="Arial"/>
              <a:cs typeface="Arial"/>
              <a:sym typeface="Arial"/>
            </a:endParaRPr>
          </a:p>
        </p:txBody>
      </p:sp>
      <p:sp>
        <p:nvSpPr>
          <p:cNvPr id="172" name="Google Shape;172;p9"/>
          <p:cNvSpPr txBox="1">
            <a:spLocks noGrp="1"/>
          </p:cNvSpPr>
          <p:nvPr>
            <p:ph type="title"/>
          </p:nvPr>
        </p:nvSpPr>
        <p:spPr>
          <a:xfrm>
            <a:off x="762000" y="80006"/>
            <a:ext cx="8039100" cy="72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a:solidFill>
                  <a:srgbClr val="C00000"/>
                </a:solidFill>
              </a:rPr>
              <a:t>Fallacy of insufficient evidence</a:t>
            </a:r>
            <a:endParaRPr>
              <a:solidFill>
                <a:srgbClr val="C00000"/>
              </a:solidFill>
            </a:endParaRPr>
          </a:p>
        </p:txBody>
      </p:sp>
      <p:sp>
        <p:nvSpPr>
          <p:cNvPr id="173" name="Google Shape;173;p9"/>
          <p:cNvSpPr txBox="1"/>
          <p:nvPr/>
        </p:nvSpPr>
        <p:spPr>
          <a:xfrm>
            <a:off x="361950" y="5654044"/>
            <a:ext cx="8534400" cy="762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0C0"/>
              </a:buClr>
              <a:buSzPts val="2400"/>
              <a:buFont typeface="Arial"/>
              <a:buNone/>
            </a:pPr>
            <a:r>
              <a:rPr lang="en-US" sz="2400" b="1" i="0" u="none" strike="noStrike" cap="none" dirty="0">
                <a:solidFill>
                  <a:srgbClr val="0070C0"/>
                </a:solidFill>
                <a:latin typeface="Arial"/>
                <a:ea typeface="Arial"/>
                <a:cs typeface="Arial"/>
                <a:sym typeface="Arial"/>
              </a:rPr>
              <a:t>Fallacy type: </a:t>
            </a:r>
            <a:r>
              <a:rPr lang="en-US" sz="2400" b="1" i="0" u="none" strike="noStrike" cap="none" dirty="0">
                <a:solidFill>
                  <a:srgbClr val="0070C0"/>
                </a:solidFill>
                <a:highlight>
                  <a:srgbClr val="FFFF00"/>
                </a:highlight>
                <a:latin typeface="Arial"/>
                <a:ea typeface="Arial"/>
                <a:cs typeface="Arial"/>
                <a:sym typeface="Arial"/>
              </a:rPr>
              <a:t>mere correlation </a:t>
            </a:r>
            <a:endParaRPr sz="2400" b="1" i="0" u="none" strike="noStrike" cap="none" dirty="0">
              <a:solidFill>
                <a:srgbClr val="0070C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70C0"/>
              </a:buClr>
              <a:buSzPts val="2400"/>
              <a:buFont typeface="Arial"/>
              <a:buNone/>
            </a:pPr>
            <a:endParaRPr sz="2400" b="1" i="0" u="none" strike="noStrike" cap="none" dirty="0">
              <a:solidFill>
                <a:srgbClr val="0070C0"/>
              </a:solidFill>
              <a:latin typeface="Arial"/>
              <a:ea typeface="Arial"/>
              <a:cs typeface="Arial"/>
              <a:sym typeface="Arial"/>
            </a:endParaRPr>
          </a:p>
        </p:txBody>
      </p:sp>
      <p:pic>
        <p:nvPicPr>
          <p:cNvPr id="174" name="Google Shape;174;p9"/>
          <p:cNvPicPr preferRelativeResize="0"/>
          <p:nvPr/>
        </p:nvPicPr>
        <p:blipFill rotWithShape="1">
          <a:blip r:embed="rId3">
            <a:alphaModFix/>
          </a:blip>
          <a:srcRect/>
          <a:stretch/>
        </p:blipFill>
        <p:spPr>
          <a:xfrm>
            <a:off x="2821800" y="1227827"/>
            <a:ext cx="4468147" cy="42757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3"/>
          <p:cNvSpPr txBox="1">
            <a:spLocks noGrp="1"/>
          </p:cNvSpPr>
          <p:nvPr>
            <p:ph type="subTitle" idx="1"/>
          </p:nvPr>
        </p:nvSpPr>
        <p:spPr>
          <a:xfrm>
            <a:off x="0" y="1143000"/>
            <a:ext cx="9144000" cy="5791200"/>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2800"/>
              <a:buFont typeface="Noto Sans Symbols"/>
              <a:buNone/>
            </a:pPr>
            <a:r>
              <a:rPr lang="en-US" sz="2400" b="1" dirty="0">
                <a:solidFill>
                  <a:schemeClr val="dk1"/>
                </a:solidFill>
                <a:latin typeface="Arial" panose="020B0604020202020204" pitchFamily="34" charset="0"/>
                <a:ea typeface="Tahoma"/>
                <a:cs typeface="Calibri" panose="020F0502020204030204" pitchFamily="34" charset="0"/>
                <a:sym typeface="Tahoma"/>
              </a:rPr>
              <a:t>3. Don’t include non-statements. </a:t>
            </a:r>
            <a:endParaRPr sz="2800" dirty="0">
              <a:latin typeface="Arial" panose="020B0604020202020204" pitchFamily="34" charset="0"/>
            </a:endParaRPr>
          </a:p>
          <a:p>
            <a:pPr marL="457200" lvl="1" indent="0" algn="just" rtl="0">
              <a:lnSpc>
                <a:spcPct val="125000"/>
              </a:lnSpc>
              <a:spcBef>
                <a:spcPts val="560"/>
              </a:spcBef>
              <a:spcAft>
                <a:spcPts val="0"/>
              </a:spcAft>
              <a:buClr>
                <a:schemeClr val="dk1"/>
              </a:buClr>
              <a:buSzPts val="2800"/>
              <a:buNone/>
            </a:pPr>
            <a:r>
              <a:rPr lang="en-US" sz="2400" b="1" dirty="0">
                <a:solidFill>
                  <a:schemeClr val="dk1"/>
                </a:solidFill>
                <a:latin typeface="Arial" panose="020B0604020202020204" pitchFamily="34" charset="0"/>
                <a:ea typeface="Tahoma"/>
                <a:cs typeface="Calibri" panose="020F0502020204030204" pitchFamily="34" charset="0"/>
                <a:sym typeface="Tahoma"/>
              </a:rPr>
              <a:t>Error: </a:t>
            </a:r>
            <a:endParaRPr sz="2400" dirty="0">
              <a:latin typeface="Arial" panose="020B0604020202020204" pitchFamily="34" charset="0"/>
            </a:endParaRPr>
          </a:p>
          <a:p>
            <a:pPr marL="1371600" lvl="2" indent="-457200" algn="just" rtl="0">
              <a:lnSpc>
                <a:spcPct val="125000"/>
              </a:lnSpc>
              <a:spcBef>
                <a:spcPts val="560"/>
              </a:spcBef>
              <a:spcAft>
                <a:spcPts val="0"/>
              </a:spcAft>
              <a:buClr>
                <a:schemeClr val="dk1"/>
              </a:buClr>
              <a:buSzPts val="2800"/>
              <a:buFont typeface="Noto Sans Symbols"/>
              <a:buAutoNum type="arabicPeriod"/>
            </a:pPr>
            <a:r>
              <a:rPr lang="en-US" dirty="0">
                <a:solidFill>
                  <a:schemeClr val="dk1"/>
                </a:solidFill>
                <a:latin typeface="Arial" panose="020B0604020202020204" pitchFamily="34" charset="0"/>
                <a:ea typeface="Tahoma"/>
                <a:cs typeface="Calibri" panose="020F0502020204030204" pitchFamily="34" charset="0"/>
                <a:sym typeface="Tahoma"/>
              </a:rPr>
              <a:t>Trump and Biden are both American presidents, unlike me a Vietnamese. </a:t>
            </a:r>
            <a:endParaRPr sz="2000" dirty="0">
              <a:latin typeface="Arial" panose="020B0604020202020204" pitchFamily="34" charset="0"/>
            </a:endParaRPr>
          </a:p>
          <a:p>
            <a:pPr marL="1371600" lvl="2" indent="-457200" algn="just" rtl="0">
              <a:lnSpc>
                <a:spcPct val="125000"/>
              </a:lnSpc>
              <a:spcBef>
                <a:spcPts val="560"/>
              </a:spcBef>
              <a:spcAft>
                <a:spcPts val="0"/>
              </a:spcAft>
              <a:buClr>
                <a:schemeClr val="dk1"/>
              </a:buClr>
              <a:buSzPts val="2800"/>
              <a:buFont typeface="Noto Sans Symbols"/>
              <a:buAutoNum type="arabicPeriod"/>
            </a:pPr>
            <a:r>
              <a:rPr lang="en-US" dirty="0">
                <a:solidFill>
                  <a:schemeClr val="dk1"/>
                </a:solidFill>
                <a:latin typeface="Arial" panose="020B0604020202020204" pitchFamily="34" charset="0"/>
                <a:ea typeface="Tahoma"/>
                <a:cs typeface="Calibri" panose="020F0502020204030204" pitchFamily="34" charset="0"/>
                <a:sym typeface="Tahoma"/>
              </a:rPr>
              <a:t>So why should I care about American politics?  </a:t>
            </a:r>
            <a:endParaRPr sz="2000" dirty="0">
              <a:latin typeface="Arial" panose="020B0604020202020204" pitchFamily="34" charset="0"/>
            </a:endParaRPr>
          </a:p>
          <a:p>
            <a:pPr marL="457200" lvl="1" indent="0" algn="just" rtl="0">
              <a:lnSpc>
                <a:spcPct val="125000"/>
              </a:lnSpc>
              <a:spcBef>
                <a:spcPts val="560"/>
              </a:spcBef>
              <a:spcAft>
                <a:spcPts val="0"/>
              </a:spcAft>
              <a:buClr>
                <a:schemeClr val="dk1"/>
              </a:buClr>
              <a:buSzPts val="2800"/>
              <a:buNone/>
            </a:pPr>
            <a:r>
              <a:rPr lang="en-US" sz="2400" b="1" dirty="0">
                <a:solidFill>
                  <a:schemeClr val="dk1"/>
                </a:solidFill>
                <a:latin typeface="Arial" panose="020B0604020202020204" pitchFamily="34" charset="0"/>
                <a:ea typeface="Tahoma"/>
                <a:cs typeface="Calibri" panose="020F0502020204030204" pitchFamily="34" charset="0"/>
                <a:sym typeface="Tahoma"/>
              </a:rPr>
              <a:t>Correct: </a:t>
            </a:r>
            <a:endParaRPr sz="2400" dirty="0">
              <a:latin typeface="Arial" panose="020B0604020202020204" pitchFamily="34" charset="0"/>
            </a:endParaRPr>
          </a:p>
          <a:p>
            <a:pPr marL="1371600" lvl="2" indent="-457200" algn="just" rtl="0">
              <a:lnSpc>
                <a:spcPct val="125000"/>
              </a:lnSpc>
              <a:spcBef>
                <a:spcPts val="480"/>
              </a:spcBef>
              <a:spcAft>
                <a:spcPts val="0"/>
              </a:spcAft>
              <a:buClr>
                <a:schemeClr val="dk1"/>
              </a:buClr>
              <a:buSzPts val="2400"/>
              <a:buFont typeface="Noto Sans Symbols"/>
              <a:buAutoNum type="arabicPeriod"/>
            </a:pPr>
            <a:r>
              <a:rPr lang="en-US" sz="2000" dirty="0">
                <a:solidFill>
                  <a:schemeClr val="dk1"/>
                </a:solidFill>
                <a:latin typeface="Arial" panose="020B0604020202020204" pitchFamily="34" charset="0"/>
                <a:ea typeface="Tahoma"/>
                <a:cs typeface="Calibri" panose="020F0502020204030204" pitchFamily="34" charset="0"/>
                <a:sym typeface="Tahoma"/>
              </a:rPr>
              <a:t>Trump and Biden are both American presidents, but I’m a Vietnamese. </a:t>
            </a:r>
            <a:endParaRPr sz="2000" dirty="0">
              <a:latin typeface="Arial" panose="020B0604020202020204" pitchFamily="34" charset="0"/>
            </a:endParaRPr>
          </a:p>
          <a:p>
            <a:pPr marL="1371600" lvl="2" indent="-457200" algn="just" rtl="0">
              <a:lnSpc>
                <a:spcPct val="125000"/>
              </a:lnSpc>
              <a:spcBef>
                <a:spcPts val="480"/>
              </a:spcBef>
              <a:spcAft>
                <a:spcPts val="0"/>
              </a:spcAft>
              <a:buClr>
                <a:schemeClr val="dk1"/>
              </a:buClr>
              <a:buSzPts val="2400"/>
              <a:buFont typeface="Noto Sans Symbols"/>
              <a:buAutoNum type="arabicPeriod"/>
            </a:pPr>
            <a:r>
              <a:rPr lang="en-US" sz="2000" dirty="0">
                <a:solidFill>
                  <a:schemeClr val="dk1"/>
                </a:solidFill>
                <a:latin typeface="Arial" panose="020B0604020202020204" pitchFamily="34" charset="0"/>
                <a:ea typeface="Tahoma"/>
                <a:cs typeface="Calibri" panose="020F0502020204030204" pitchFamily="34" charset="0"/>
                <a:sym typeface="Tahoma"/>
              </a:rPr>
              <a:t>So I have no reason to care about American politics.  </a:t>
            </a:r>
            <a:endParaRPr sz="2000" dirty="0">
              <a:latin typeface="Arial" panose="020B0604020202020204" pitchFamily="34" charset="0"/>
            </a:endParaRPr>
          </a:p>
        </p:txBody>
      </p:sp>
      <p:sp>
        <p:nvSpPr>
          <p:cNvPr id="555" name="Google Shape;555;p53"/>
          <p:cNvSpPr txBox="1">
            <a:spLocks noGrp="1"/>
          </p:cNvSpPr>
          <p:nvPr>
            <p:ph type="ctrTitle"/>
          </p:nvPr>
        </p:nvSpPr>
        <p:spPr>
          <a:xfrm>
            <a:off x="0" y="108549"/>
            <a:ext cx="9144000" cy="609600"/>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Summarizing extended arguments: What to avoid</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4"/>
          <p:cNvSpPr txBox="1">
            <a:spLocks noGrp="1"/>
          </p:cNvSpPr>
          <p:nvPr>
            <p:ph type="subTitle" idx="1"/>
          </p:nvPr>
        </p:nvSpPr>
        <p:spPr>
          <a:xfrm>
            <a:off x="0" y="1066800"/>
            <a:ext cx="9144000" cy="5791200"/>
          </a:xfrm>
          <a:prstGeom prst="rect">
            <a:avLst/>
          </a:prstGeom>
          <a:noFill/>
          <a:ln>
            <a:noFill/>
          </a:ln>
        </p:spPr>
        <p:txBody>
          <a:bodyPr spcFirstLastPara="1" wrap="square" lIns="91425" tIns="45700" rIns="91425" bIns="45700" anchor="t" anchorCtr="0">
            <a:normAutofit/>
          </a:bodyPr>
          <a:lstStyle/>
          <a:p>
            <a:pPr marL="0" lvl="0" indent="0" algn="just" rtl="0">
              <a:lnSpc>
                <a:spcPct val="125000"/>
              </a:lnSpc>
              <a:spcBef>
                <a:spcPts val="0"/>
              </a:spcBef>
              <a:spcAft>
                <a:spcPts val="0"/>
              </a:spcAft>
              <a:buClr>
                <a:schemeClr val="dk1"/>
              </a:buClr>
              <a:buSzPct val="100000"/>
              <a:buFont typeface="Noto Sans Symbols"/>
              <a:buNone/>
            </a:pPr>
            <a:r>
              <a:rPr lang="en-US" sz="2000" b="1" dirty="0">
                <a:solidFill>
                  <a:schemeClr val="dk1"/>
                </a:solidFill>
                <a:latin typeface="Arial" panose="020B0604020202020204" pitchFamily="34" charset="0"/>
                <a:ea typeface="Tahoma"/>
                <a:cs typeface="Calibri" panose="020F0502020204030204" pitchFamily="34" charset="0"/>
                <a:sym typeface="Tahoma"/>
              </a:rPr>
              <a:t>4. Don’t include anything that is not a premise or a conclusion. </a:t>
            </a:r>
            <a:endParaRPr sz="2400" dirty="0">
              <a:latin typeface="Arial" panose="020B0604020202020204" pitchFamily="34" charset="0"/>
            </a:endParaRPr>
          </a:p>
          <a:p>
            <a:pPr marL="457200" lvl="1" indent="0" algn="just" rtl="0">
              <a:lnSpc>
                <a:spcPct val="125000"/>
              </a:lnSpc>
              <a:spcBef>
                <a:spcPts val="527"/>
              </a:spcBef>
              <a:spcAft>
                <a:spcPts val="0"/>
              </a:spcAft>
              <a:buClr>
                <a:schemeClr val="dk1"/>
              </a:buClr>
              <a:buSzPct val="100000"/>
              <a:buNone/>
            </a:pPr>
            <a:r>
              <a:rPr lang="en-US" sz="3100" b="1" dirty="0">
                <a:solidFill>
                  <a:schemeClr val="dk1"/>
                </a:solidFill>
                <a:latin typeface="Arial" panose="020B0604020202020204" pitchFamily="34" charset="0"/>
                <a:ea typeface="Tahoma"/>
                <a:cs typeface="Calibri" panose="020F0502020204030204" pitchFamily="34" charset="0"/>
                <a:sym typeface="Tahoma"/>
              </a:rPr>
              <a:t>Error: </a:t>
            </a:r>
            <a:endParaRPr dirty="0">
              <a:latin typeface="Arial" panose="020B0604020202020204" pitchFamily="34" charset="0"/>
            </a:endParaRPr>
          </a:p>
          <a:p>
            <a:pPr marL="1371600" lvl="2" indent="-457200" algn="just" rtl="0">
              <a:lnSpc>
                <a:spcPct val="125000"/>
              </a:lnSpc>
              <a:spcBef>
                <a:spcPts val="527"/>
              </a:spcBef>
              <a:spcAft>
                <a:spcPts val="0"/>
              </a:spcAft>
              <a:buClr>
                <a:schemeClr val="dk1"/>
              </a:buClr>
              <a:buSzPct val="100000"/>
              <a:buFont typeface="Noto Sans Symbols"/>
              <a:buAutoNum type="arabicPeriod"/>
            </a:pPr>
            <a:r>
              <a:rPr lang="en-US" dirty="0">
                <a:solidFill>
                  <a:schemeClr val="dk1"/>
                </a:solidFill>
                <a:latin typeface="Arial" panose="020B0604020202020204" pitchFamily="34" charset="0"/>
                <a:ea typeface="Tahoma"/>
                <a:cs typeface="Calibri" panose="020F0502020204030204" pitchFamily="34" charset="0"/>
                <a:sym typeface="Tahoma"/>
              </a:rPr>
              <a:t>Critical thinking is both a professional and life skill. </a:t>
            </a:r>
            <a:endParaRPr sz="1800" dirty="0">
              <a:latin typeface="Arial" panose="020B0604020202020204" pitchFamily="34" charset="0"/>
            </a:endParaRPr>
          </a:p>
          <a:p>
            <a:pPr marL="1371600" lvl="2" indent="-457200" algn="just" rtl="0">
              <a:lnSpc>
                <a:spcPct val="125000"/>
              </a:lnSpc>
              <a:spcBef>
                <a:spcPts val="527"/>
              </a:spcBef>
              <a:spcAft>
                <a:spcPts val="0"/>
              </a:spcAft>
              <a:buClr>
                <a:schemeClr val="dk1"/>
              </a:buClr>
              <a:buSzPct val="100000"/>
              <a:buFont typeface="Noto Sans Symbols"/>
              <a:buAutoNum type="arabicPeriod"/>
            </a:pPr>
            <a:r>
              <a:rPr lang="en-US" dirty="0">
                <a:solidFill>
                  <a:schemeClr val="dk1"/>
                </a:solidFill>
                <a:latin typeface="Arial" panose="020B0604020202020204" pitchFamily="34" charset="0"/>
                <a:ea typeface="Tahoma"/>
                <a:cs typeface="Calibri" panose="020F0502020204030204" pitchFamily="34" charset="0"/>
                <a:sym typeface="Tahoma"/>
              </a:rPr>
              <a:t>All non-political courses at IU are taught in English.” </a:t>
            </a:r>
            <a:endParaRPr sz="1800" dirty="0">
              <a:latin typeface="Arial" panose="020B0604020202020204" pitchFamily="34" charset="0"/>
            </a:endParaRPr>
          </a:p>
          <a:p>
            <a:pPr marL="1371600" lvl="2" indent="-457200" algn="just" rtl="0">
              <a:lnSpc>
                <a:spcPct val="125000"/>
              </a:lnSpc>
              <a:spcBef>
                <a:spcPts val="527"/>
              </a:spcBef>
              <a:spcAft>
                <a:spcPts val="0"/>
              </a:spcAft>
              <a:buClr>
                <a:schemeClr val="dk1"/>
              </a:buClr>
              <a:buSzPct val="100000"/>
              <a:buFont typeface="Noto Sans Symbols"/>
              <a:buAutoNum type="arabicPeriod"/>
            </a:pPr>
            <a:r>
              <a:rPr lang="en-US" dirty="0">
                <a:solidFill>
                  <a:schemeClr val="dk1"/>
                </a:solidFill>
                <a:latin typeface="Arial" panose="020B0604020202020204" pitchFamily="34" charset="0"/>
                <a:ea typeface="Tahoma"/>
                <a:cs typeface="Calibri" panose="020F0502020204030204" pitchFamily="34" charset="0"/>
                <a:sym typeface="Tahoma"/>
              </a:rPr>
              <a:t>Critical Thinking is a non-political course. </a:t>
            </a:r>
            <a:endParaRPr sz="1800" dirty="0">
              <a:latin typeface="Arial" panose="020B0604020202020204" pitchFamily="34" charset="0"/>
            </a:endParaRPr>
          </a:p>
          <a:p>
            <a:pPr marL="1371600" lvl="2" indent="-457200" algn="just" rtl="0">
              <a:lnSpc>
                <a:spcPct val="125000"/>
              </a:lnSpc>
              <a:spcBef>
                <a:spcPts val="527"/>
              </a:spcBef>
              <a:spcAft>
                <a:spcPts val="0"/>
              </a:spcAft>
              <a:buClr>
                <a:schemeClr val="dk1"/>
              </a:buClr>
              <a:buSzPct val="100000"/>
              <a:buFont typeface="Noto Sans Symbols"/>
              <a:buAutoNum type="arabicPeriod"/>
            </a:pPr>
            <a:r>
              <a:rPr lang="en-US" dirty="0">
                <a:solidFill>
                  <a:schemeClr val="dk1"/>
                </a:solidFill>
                <a:latin typeface="Arial" panose="020B0604020202020204" pitchFamily="34" charset="0"/>
                <a:ea typeface="Tahoma"/>
                <a:cs typeface="Calibri" panose="020F0502020204030204" pitchFamily="34" charset="0"/>
                <a:sym typeface="Tahoma"/>
              </a:rPr>
              <a:t>Therefore, Critical Thinking is taught in English at IU. </a:t>
            </a:r>
          </a:p>
          <a:p>
            <a:pPr marL="1371600" lvl="2" indent="-457200" algn="just" rtl="0">
              <a:lnSpc>
                <a:spcPct val="125000"/>
              </a:lnSpc>
              <a:spcBef>
                <a:spcPts val="527"/>
              </a:spcBef>
              <a:spcAft>
                <a:spcPts val="0"/>
              </a:spcAft>
              <a:buClr>
                <a:schemeClr val="dk1"/>
              </a:buClr>
              <a:buSzPct val="100000"/>
              <a:buFont typeface="Noto Sans Symbols"/>
              <a:buAutoNum type="arabicPeriod"/>
            </a:pPr>
            <a:endParaRPr sz="2400" dirty="0">
              <a:solidFill>
                <a:schemeClr val="dk1"/>
              </a:solidFill>
              <a:latin typeface="Arial" panose="020B0604020202020204" pitchFamily="34" charset="0"/>
              <a:ea typeface="Tahoma"/>
              <a:cs typeface="Calibri" panose="020F0502020204030204" pitchFamily="34" charset="0"/>
              <a:sym typeface="Tahoma"/>
            </a:endParaRPr>
          </a:p>
          <a:p>
            <a:pPr marL="457200" lvl="1" indent="0" algn="just" rtl="0">
              <a:lnSpc>
                <a:spcPct val="125000"/>
              </a:lnSpc>
              <a:spcBef>
                <a:spcPts val="527"/>
              </a:spcBef>
              <a:spcAft>
                <a:spcPts val="0"/>
              </a:spcAft>
              <a:buClr>
                <a:schemeClr val="dk1"/>
              </a:buClr>
              <a:buSzPct val="100000"/>
              <a:buNone/>
            </a:pPr>
            <a:r>
              <a:rPr lang="en-US" sz="2400" dirty="0">
                <a:solidFill>
                  <a:schemeClr val="dk1"/>
                </a:solidFill>
                <a:latin typeface="Arial" panose="020B0604020202020204" pitchFamily="34" charset="0"/>
                <a:ea typeface="Tahoma"/>
                <a:cs typeface="Calibri" panose="020F0502020204030204" pitchFamily="34" charset="0"/>
                <a:sym typeface="Tahoma"/>
              </a:rPr>
              <a:t>(1) doesn’t support the conclusion, so leave it out of the standardized argument. </a:t>
            </a:r>
            <a:endParaRPr sz="2000" dirty="0">
              <a:latin typeface="Arial" panose="020B0604020202020204" pitchFamily="34" charset="0"/>
            </a:endParaRPr>
          </a:p>
        </p:txBody>
      </p:sp>
      <p:sp>
        <p:nvSpPr>
          <p:cNvPr id="561" name="Google Shape;561;p54"/>
          <p:cNvSpPr txBox="1">
            <a:spLocks noGrp="1"/>
          </p:cNvSpPr>
          <p:nvPr>
            <p:ph type="ctrTitle"/>
          </p:nvPr>
        </p:nvSpPr>
        <p:spPr>
          <a:xfrm>
            <a:off x="0" y="108549"/>
            <a:ext cx="9144000" cy="609600"/>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Summarizing extended arguments: What to avoid</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ctrTitle"/>
          </p:nvPr>
        </p:nvSpPr>
        <p:spPr>
          <a:xfrm>
            <a:off x="293298" y="228600"/>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dirty="0">
                <a:latin typeface="Arial" panose="020B0604020202020204" pitchFamily="34" charset="0"/>
                <a:ea typeface="Tahoma"/>
                <a:cs typeface="Calibri" panose="020F0502020204030204" pitchFamily="34" charset="0"/>
                <a:sym typeface="Tahoma"/>
              </a:rPr>
              <a:t>Practice: Standardize this argument</a:t>
            </a:r>
            <a:endParaRPr dirty="0"/>
          </a:p>
        </p:txBody>
      </p:sp>
      <p:sp>
        <p:nvSpPr>
          <p:cNvPr id="567" name="Google Shape;567;p55"/>
          <p:cNvSpPr txBox="1">
            <a:spLocks noGrp="1"/>
          </p:cNvSpPr>
          <p:nvPr>
            <p:ph type="subTitle" idx="1"/>
          </p:nvPr>
        </p:nvSpPr>
        <p:spPr>
          <a:xfrm>
            <a:off x="483798" y="1143000"/>
            <a:ext cx="8382000" cy="2743200"/>
          </a:xfrm>
          <a:prstGeom prst="rect">
            <a:avLst/>
          </a:prstGeom>
          <a:noFill/>
          <a:ln>
            <a:noFill/>
          </a:ln>
        </p:spPr>
        <p:txBody>
          <a:bodyPr spcFirstLastPara="1" wrap="square" lIns="91425" tIns="45700" rIns="91425" bIns="45700" anchor="t" anchorCtr="0">
            <a:noAutofit/>
          </a:bodyPr>
          <a:lstStyle/>
          <a:p>
            <a:pPr marL="0" lvl="0" indent="0" algn="just" rtl="0">
              <a:lnSpc>
                <a:spcPct val="130000"/>
              </a:lnSpc>
              <a:spcBef>
                <a:spcPts val="0"/>
              </a:spcBef>
              <a:spcAft>
                <a:spcPts val="0"/>
              </a:spcAft>
              <a:buClr>
                <a:schemeClr val="dk1"/>
              </a:buClr>
              <a:buSzPts val="1800"/>
              <a:buFont typeface="Noto Sans Symbols"/>
              <a:buNone/>
            </a:pPr>
            <a:r>
              <a:rPr lang="en-US" sz="1800" i="1" dirty="0">
                <a:solidFill>
                  <a:schemeClr val="dk1"/>
                </a:solidFill>
                <a:latin typeface="Arial" panose="020B0604020202020204" pitchFamily="34" charset="0"/>
                <a:ea typeface="Tahoma"/>
                <a:cs typeface="Calibri" panose="020F0502020204030204" pitchFamily="34" charset="0"/>
                <a:sym typeface="Tahoma"/>
              </a:rPr>
              <a:t>Professor Jack W. Meiland, offering advice to college students:  </a:t>
            </a:r>
            <a:endParaRPr dirty="0"/>
          </a:p>
          <a:p>
            <a:pPr marL="0" lvl="0" indent="0" algn="just" rtl="0">
              <a:lnSpc>
                <a:spcPct val="150000"/>
              </a:lnSpc>
              <a:spcBef>
                <a:spcPts val="400"/>
              </a:spcBef>
              <a:spcAft>
                <a:spcPts val="0"/>
              </a:spcAft>
              <a:buClr>
                <a:schemeClr val="dk1"/>
              </a:buClr>
              <a:buSzPts val="2000"/>
              <a:buFont typeface="Noto Sans Symbols"/>
              <a:buNone/>
            </a:pPr>
            <a:r>
              <a:rPr lang="en-US" sz="2000" dirty="0">
                <a:solidFill>
                  <a:schemeClr val="dk1"/>
                </a:solidFill>
                <a:latin typeface="Arial" panose="020B0604020202020204" pitchFamily="34" charset="0"/>
                <a:ea typeface="Tahoma"/>
                <a:cs typeface="Calibri" panose="020F0502020204030204" pitchFamily="34" charset="0"/>
                <a:sym typeface="Tahoma"/>
              </a:rPr>
              <a:t>There is one question which you should not  ask, nor feel any temptation to ask, your instructor. That question is: “Will this be on the exam?” This question infuriates many instructors, and rightly so. For this question indicates that your main interest is in getting through the course with a good grade rather than in learning what the instructor has to teach. It is insulting to the teacher who has worked hard to put you in a position to appreciate the material - its intrinsic interest, its subtlety, its complexity.  </a:t>
            </a:r>
            <a:endParaRPr sz="2800" dirty="0">
              <a:solidFill>
                <a:schemeClr val="dk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6"/>
          <p:cNvSpPr txBox="1">
            <a:spLocks noGrp="1"/>
          </p:cNvSpPr>
          <p:nvPr>
            <p:ph type="subTitle" idx="1"/>
          </p:nvPr>
        </p:nvSpPr>
        <p:spPr>
          <a:xfrm>
            <a:off x="0" y="773667"/>
            <a:ext cx="8915400" cy="3012057"/>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spcBef>
                <a:spcPts val="0"/>
              </a:spcBef>
              <a:spcAft>
                <a:spcPts val="0"/>
              </a:spcAft>
              <a:buClr>
                <a:schemeClr val="dk1"/>
              </a:buClr>
              <a:buSzPct val="100000"/>
              <a:buFont typeface="Noto Sans Symbols"/>
              <a:buNone/>
            </a:pPr>
            <a:r>
              <a:rPr lang="en-US" sz="1800" i="1" dirty="0">
                <a:solidFill>
                  <a:schemeClr val="dk1"/>
                </a:solidFill>
                <a:latin typeface="Arial" panose="020B0604020202020204" pitchFamily="34" charset="0"/>
                <a:ea typeface="Tahoma"/>
                <a:cs typeface="Calibri" panose="020F0502020204030204" pitchFamily="34" charset="0"/>
                <a:sym typeface="Tahoma"/>
              </a:rPr>
              <a:t>Professor Jack W. Meiland, offering advice to college students: </a:t>
            </a:r>
            <a:r>
              <a:rPr lang="en-US" sz="2400" dirty="0">
                <a:solidFill>
                  <a:schemeClr val="dk1"/>
                </a:solidFill>
                <a:latin typeface="Arial" panose="020B0604020202020204" pitchFamily="34" charset="0"/>
                <a:ea typeface="Tahoma"/>
                <a:cs typeface="Calibri" panose="020F0502020204030204" pitchFamily="34" charset="0"/>
                <a:sym typeface="Tahoma"/>
              </a:rPr>
              <a:t> </a:t>
            </a:r>
            <a:endParaRPr dirty="0"/>
          </a:p>
          <a:p>
            <a:pPr marL="0" lvl="0" indent="0" algn="just" rtl="0">
              <a:spcBef>
                <a:spcPts val="370"/>
              </a:spcBef>
              <a:spcAft>
                <a:spcPts val="0"/>
              </a:spcAft>
              <a:buClr>
                <a:srgbClr val="888888"/>
              </a:buClr>
              <a:buSzPct val="100000"/>
              <a:buFont typeface="Noto Sans Symbols"/>
              <a:buNone/>
            </a:pPr>
            <a:endParaRPr sz="2000" dirty="0">
              <a:solidFill>
                <a:schemeClr val="dk1"/>
              </a:solidFill>
              <a:latin typeface="Arial" panose="020B0604020202020204" pitchFamily="34" charset="0"/>
              <a:ea typeface="Tahoma"/>
              <a:cs typeface="Calibri" panose="020F0502020204030204" pitchFamily="34" charset="0"/>
              <a:sym typeface="Tahoma"/>
            </a:endParaRPr>
          </a:p>
          <a:p>
            <a:pPr marL="0" lvl="0" indent="0" algn="just" rtl="0">
              <a:lnSpc>
                <a:spcPct val="160000"/>
              </a:lnSpc>
              <a:spcBef>
                <a:spcPts val="370"/>
              </a:spcBef>
              <a:spcAft>
                <a:spcPts val="0"/>
              </a:spcAft>
              <a:buClr>
                <a:schemeClr val="dk1"/>
              </a:buClr>
              <a:buSzPct val="100000"/>
              <a:buFont typeface="Noto Sans Symbols"/>
              <a:buNone/>
            </a:pPr>
            <a:r>
              <a:rPr lang="en-US" sz="2000" dirty="0">
                <a:solidFill>
                  <a:schemeClr val="dk1"/>
                </a:solidFill>
                <a:latin typeface="Arial" panose="020B0604020202020204" pitchFamily="34" charset="0"/>
                <a:ea typeface="Tahoma"/>
                <a:cs typeface="Calibri" panose="020F0502020204030204" pitchFamily="34" charset="0"/>
                <a:sym typeface="Tahoma"/>
              </a:rPr>
              <a:t>(1)You should not ask your instructor about the exam contents. </a:t>
            </a:r>
            <a:r>
              <a:rPr lang="en-US" sz="2000" u="sng" dirty="0">
                <a:solidFill>
                  <a:schemeClr val="dk1"/>
                </a:solidFill>
                <a:latin typeface="Arial" panose="020B0604020202020204" pitchFamily="34" charset="0"/>
                <a:ea typeface="Tahoma"/>
                <a:cs typeface="Calibri" panose="020F0502020204030204" pitchFamily="34" charset="0"/>
                <a:sym typeface="Tahoma"/>
              </a:rPr>
              <a:t>First</a:t>
            </a:r>
            <a:r>
              <a:rPr lang="en-US" sz="2000" dirty="0">
                <a:solidFill>
                  <a:schemeClr val="dk1"/>
                </a:solidFill>
                <a:latin typeface="Arial" panose="020B0604020202020204" pitchFamily="34" charset="0"/>
                <a:ea typeface="Tahoma"/>
                <a:cs typeface="Calibri" panose="020F0502020204030204" pitchFamily="34" charset="0"/>
                <a:sym typeface="Tahoma"/>
              </a:rPr>
              <a:t>, (2)your question indicates that you’re more interested in a good grade rather than in learning, so (3)it makes your instructor angry. Second, (4)this question is insulting to your instructor because (5)he/she has made great efforts to inspire you with the lesson. </a:t>
            </a:r>
            <a:endParaRPr dirty="0"/>
          </a:p>
          <a:p>
            <a:pPr marL="0" lvl="0" indent="0" algn="just" rtl="0">
              <a:lnSpc>
                <a:spcPct val="140000"/>
              </a:lnSpc>
              <a:spcBef>
                <a:spcPts val="444"/>
              </a:spcBef>
              <a:spcAft>
                <a:spcPts val="0"/>
              </a:spcAft>
              <a:buClr>
                <a:srgbClr val="888888"/>
              </a:buClr>
              <a:buSzPct val="100000"/>
              <a:buFont typeface="Noto Sans Symbols"/>
              <a:buNone/>
            </a:pPr>
            <a:endParaRPr sz="2400" dirty="0">
              <a:latin typeface="Arial" panose="020B0604020202020204" pitchFamily="34" charset="0"/>
              <a:ea typeface="Tahoma"/>
              <a:cs typeface="Calibri" panose="020F0502020204030204" pitchFamily="34" charset="0"/>
              <a:sym typeface="Tahoma"/>
            </a:endParaRPr>
          </a:p>
        </p:txBody>
      </p:sp>
      <p:sp>
        <p:nvSpPr>
          <p:cNvPr id="573" name="Google Shape;573;p56"/>
          <p:cNvSpPr txBox="1"/>
          <p:nvPr/>
        </p:nvSpPr>
        <p:spPr>
          <a:xfrm>
            <a:off x="4419600" y="5715000"/>
            <a:ext cx="457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C00000"/>
                </a:solidFill>
                <a:latin typeface="Arial" panose="020B0604020202020204" pitchFamily="34" charset="0"/>
                <a:ea typeface="Tahoma"/>
                <a:cs typeface="Calibri" panose="020F0502020204030204" pitchFamily="34" charset="0"/>
                <a:sym typeface="Tahoma"/>
              </a:rPr>
              <a:t>1</a:t>
            </a:r>
            <a:endParaRPr dirty="0"/>
          </a:p>
        </p:txBody>
      </p:sp>
      <p:sp>
        <p:nvSpPr>
          <p:cNvPr id="574" name="Google Shape;574;p56"/>
          <p:cNvSpPr txBox="1"/>
          <p:nvPr/>
        </p:nvSpPr>
        <p:spPr>
          <a:xfrm>
            <a:off x="3276600" y="36576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2</a:t>
            </a:r>
            <a:endParaRPr dirty="0"/>
          </a:p>
        </p:txBody>
      </p:sp>
      <p:sp>
        <p:nvSpPr>
          <p:cNvPr id="575" name="Google Shape;575;p56"/>
          <p:cNvSpPr txBox="1"/>
          <p:nvPr/>
        </p:nvSpPr>
        <p:spPr>
          <a:xfrm>
            <a:off x="3276600" y="47244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3</a:t>
            </a:r>
            <a:endParaRPr dirty="0"/>
          </a:p>
        </p:txBody>
      </p:sp>
      <p:sp>
        <p:nvSpPr>
          <p:cNvPr id="576" name="Google Shape;576;p56"/>
          <p:cNvSpPr txBox="1"/>
          <p:nvPr/>
        </p:nvSpPr>
        <p:spPr>
          <a:xfrm>
            <a:off x="5562600" y="36576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5</a:t>
            </a:r>
            <a:endParaRPr dirty="0"/>
          </a:p>
        </p:txBody>
      </p:sp>
      <p:sp>
        <p:nvSpPr>
          <p:cNvPr id="577" name="Google Shape;577;p56"/>
          <p:cNvSpPr txBox="1"/>
          <p:nvPr/>
        </p:nvSpPr>
        <p:spPr>
          <a:xfrm>
            <a:off x="5562600" y="47244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4</a:t>
            </a:r>
            <a:endParaRPr dirty="0"/>
          </a:p>
        </p:txBody>
      </p:sp>
      <p:sp>
        <p:nvSpPr>
          <p:cNvPr id="578" name="Google Shape;578;p56"/>
          <p:cNvSpPr/>
          <p:nvPr/>
        </p:nvSpPr>
        <p:spPr>
          <a:xfrm>
            <a:off x="3352800" y="4191000"/>
            <a:ext cx="152400" cy="36933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Arial" panose="020B0604020202020204" pitchFamily="34" charset="0"/>
              <a:ea typeface="Tahoma"/>
              <a:cs typeface="Calibri" panose="020F0502020204030204" pitchFamily="34" charset="0"/>
              <a:sym typeface="Tahoma"/>
            </a:endParaRPr>
          </a:p>
        </p:txBody>
      </p:sp>
      <p:sp>
        <p:nvSpPr>
          <p:cNvPr id="579" name="Google Shape;579;p56"/>
          <p:cNvSpPr/>
          <p:nvPr/>
        </p:nvSpPr>
        <p:spPr>
          <a:xfrm>
            <a:off x="5651742" y="4191000"/>
            <a:ext cx="152400" cy="36933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Arial" panose="020B0604020202020204" pitchFamily="34" charset="0"/>
              <a:ea typeface="Tahoma"/>
              <a:cs typeface="Calibri" panose="020F0502020204030204" pitchFamily="34" charset="0"/>
              <a:sym typeface="Tahoma"/>
            </a:endParaRPr>
          </a:p>
        </p:txBody>
      </p:sp>
      <p:sp>
        <p:nvSpPr>
          <p:cNvPr id="580" name="Google Shape;580;p56"/>
          <p:cNvSpPr/>
          <p:nvPr/>
        </p:nvSpPr>
        <p:spPr>
          <a:xfrm rot="-2550028">
            <a:off x="3810736" y="5275762"/>
            <a:ext cx="137704" cy="36933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Arial" panose="020B0604020202020204" pitchFamily="34" charset="0"/>
              <a:ea typeface="Tahoma"/>
              <a:cs typeface="Calibri" panose="020F0502020204030204" pitchFamily="34" charset="0"/>
              <a:sym typeface="Tahoma"/>
            </a:endParaRPr>
          </a:p>
        </p:txBody>
      </p:sp>
      <p:sp>
        <p:nvSpPr>
          <p:cNvPr id="581" name="Google Shape;581;p56"/>
          <p:cNvSpPr/>
          <p:nvPr/>
        </p:nvSpPr>
        <p:spPr>
          <a:xfrm rot="2567837">
            <a:off x="5126546" y="5306245"/>
            <a:ext cx="108623" cy="36933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Arial" panose="020B0604020202020204" pitchFamily="34" charset="0"/>
              <a:ea typeface="Tahoma"/>
              <a:cs typeface="Calibri" panose="020F0502020204030204" pitchFamily="34" charset="0"/>
              <a:sym typeface="Tahoma"/>
            </a:endParaRPr>
          </a:p>
        </p:txBody>
      </p:sp>
      <p:sp>
        <p:nvSpPr>
          <p:cNvPr id="582" name="Google Shape;582;p56"/>
          <p:cNvSpPr txBox="1">
            <a:spLocks noGrp="1"/>
          </p:cNvSpPr>
          <p:nvPr>
            <p:ph type="ctrTitle"/>
          </p:nvPr>
        </p:nvSpPr>
        <p:spPr>
          <a:xfrm>
            <a:off x="0" y="76199"/>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dirty="0">
                <a:latin typeface="Arial" panose="020B0604020202020204" pitchFamily="34" charset="0"/>
                <a:ea typeface="Tahoma"/>
                <a:cs typeface="Calibri" panose="020F0502020204030204" pitchFamily="34" charset="0"/>
                <a:sym typeface="Tahoma"/>
              </a:rPr>
              <a:t>Standardized argument 1</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7"/>
          <p:cNvSpPr txBox="1">
            <a:spLocks noGrp="1"/>
          </p:cNvSpPr>
          <p:nvPr>
            <p:ph type="subTitle" idx="1"/>
          </p:nvPr>
        </p:nvSpPr>
        <p:spPr>
          <a:xfrm>
            <a:off x="247290" y="990600"/>
            <a:ext cx="8686800" cy="2590800"/>
          </a:xfrm>
          <a:prstGeom prst="rect">
            <a:avLst/>
          </a:prstGeom>
          <a:noFill/>
          <a:ln>
            <a:noFill/>
          </a:ln>
        </p:spPr>
        <p:txBody>
          <a:bodyPr spcFirstLastPara="1" wrap="square" lIns="91425" tIns="45700" rIns="91425" bIns="45700" anchor="t" anchorCtr="0">
            <a:normAutofit fontScale="77500" lnSpcReduction="20000"/>
          </a:bodyPr>
          <a:lstStyle/>
          <a:p>
            <a:pPr marL="0" lvl="0" indent="0" algn="just" rtl="0">
              <a:lnSpc>
                <a:spcPct val="170000"/>
              </a:lnSpc>
              <a:spcBef>
                <a:spcPts val="0"/>
              </a:spcBef>
              <a:spcAft>
                <a:spcPts val="0"/>
              </a:spcAft>
              <a:buClr>
                <a:schemeClr val="dk1"/>
              </a:buClr>
              <a:buSzPct val="100000"/>
              <a:buFont typeface="Noto Sans Symbols"/>
              <a:buNone/>
            </a:pPr>
            <a:r>
              <a:rPr lang="en-US" sz="1900" i="1" dirty="0">
                <a:solidFill>
                  <a:schemeClr val="dk1"/>
                </a:solidFill>
                <a:latin typeface="Arial" panose="020B0604020202020204" pitchFamily="34" charset="0"/>
                <a:ea typeface="Tahoma"/>
                <a:cs typeface="Calibri" panose="020F0502020204030204" pitchFamily="34" charset="0"/>
                <a:sym typeface="Tahoma"/>
              </a:rPr>
              <a:t>Professor Jack W. Meiland, offering advice to college students:  </a:t>
            </a:r>
            <a:endParaRPr dirty="0"/>
          </a:p>
          <a:p>
            <a:pPr marL="0" lvl="0" indent="0" algn="just" rtl="0">
              <a:lnSpc>
                <a:spcPct val="170000"/>
              </a:lnSpc>
              <a:spcBef>
                <a:spcPts val="356"/>
              </a:spcBef>
              <a:spcAft>
                <a:spcPts val="0"/>
              </a:spcAft>
              <a:buClr>
                <a:schemeClr val="dk1"/>
              </a:buClr>
              <a:buSzPct val="100000"/>
              <a:buFont typeface="Noto Sans Symbols"/>
              <a:buNone/>
            </a:pPr>
            <a:r>
              <a:rPr lang="en-US" sz="2300" dirty="0">
                <a:solidFill>
                  <a:schemeClr val="dk1"/>
                </a:solidFill>
                <a:latin typeface="Arial" panose="020B0604020202020204" pitchFamily="34" charset="0"/>
                <a:ea typeface="Tahoma"/>
                <a:cs typeface="Calibri" panose="020F0502020204030204" pitchFamily="34" charset="0"/>
                <a:sym typeface="Tahoma"/>
              </a:rPr>
              <a:t>(1) Your question about the exam contents indicates that you’re more interested in a good grade rather than in learning, so (2)it makes your instructor angry. (3)This question is also insulting to your instructor because (4)he/she has made great efforts to inspire you with the lesson. (5)For those reasons, you should not ask your instructor about the exam contents.   </a:t>
            </a:r>
            <a:endParaRPr dirty="0"/>
          </a:p>
          <a:p>
            <a:pPr marL="0" lvl="0" indent="0" algn="just" rtl="0">
              <a:lnSpc>
                <a:spcPct val="140000"/>
              </a:lnSpc>
              <a:spcBef>
                <a:spcPts val="372"/>
              </a:spcBef>
              <a:spcAft>
                <a:spcPts val="0"/>
              </a:spcAft>
              <a:buClr>
                <a:srgbClr val="888888"/>
              </a:buClr>
              <a:buSzPct val="100000"/>
              <a:buFont typeface="Noto Sans Symbols"/>
              <a:buNone/>
            </a:pPr>
            <a:endParaRPr sz="2400" dirty="0">
              <a:latin typeface="Arial" panose="020B0604020202020204" pitchFamily="34" charset="0"/>
              <a:ea typeface="Tahoma"/>
              <a:cs typeface="Calibri" panose="020F0502020204030204" pitchFamily="34" charset="0"/>
              <a:sym typeface="Tahoma"/>
            </a:endParaRPr>
          </a:p>
        </p:txBody>
      </p:sp>
      <p:pic>
        <p:nvPicPr>
          <p:cNvPr id="588" name="Google Shape;588;p57"/>
          <p:cNvPicPr preferRelativeResize="0"/>
          <p:nvPr/>
        </p:nvPicPr>
        <p:blipFill rotWithShape="1">
          <a:blip r:embed="rId3">
            <a:alphaModFix/>
          </a:blip>
          <a:srcRect/>
          <a:stretch/>
        </p:blipFill>
        <p:spPr>
          <a:xfrm>
            <a:off x="3543774" y="4038600"/>
            <a:ext cx="2152780" cy="2563392"/>
          </a:xfrm>
          <a:prstGeom prst="rect">
            <a:avLst/>
          </a:prstGeom>
          <a:noFill/>
          <a:ln>
            <a:noFill/>
          </a:ln>
        </p:spPr>
      </p:pic>
      <p:sp>
        <p:nvSpPr>
          <p:cNvPr id="589" name="Google Shape;589;p57"/>
          <p:cNvSpPr txBox="1">
            <a:spLocks noGrp="1"/>
          </p:cNvSpPr>
          <p:nvPr>
            <p:ph type="ctrTitle"/>
          </p:nvPr>
        </p:nvSpPr>
        <p:spPr>
          <a:xfrm>
            <a:off x="0" y="76199"/>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dirty="0">
                <a:latin typeface="Arial" panose="020B0604020202020204" pitchFamily="34" charset="0"/>
                <a:ea typeface="Tahoma"/>
                <a:cs typeface="Calibri" panose="020F0502020204030204" pitchFamily="34" charset="0"/>
                <a:sym typeface="Tahoma"/>
              </a:rPr>
              <a:t>Standardized argument 2</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8"/>
          <p:cNvSpPr txBox="1">
            <a:spLocks noGrp="1"/>
          </p:cNvSpPr>
          <p:nvPr>
            <p:ph type="ctrTitle"/>
          </p:nvPr>
        </p:nvSpPr>
        <p:spPr>
          <a:xfrm>
            <a:off x="352425" y="76200"/>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dirty="0">
                <a:latin typeface="Arial" panose="020B0604020202020204" pitchFamily="34" charset="0"/>
                <a:ea typeface="Tahoma"/>
                <a:cs typeface="Calibri" panose="020F0502020204030204" pitchFamily="34" charset="0"/>
                <a:sym typeface="Tahoma"/>
              </a:rPr>
              <a:t>Practice: Standardize this argument</a:t>
            </a:r>
            <a:endParaRPr dirty="0"/>
          </a:p>
        </p:txBody>
      </p:sp>
      <p:sp>
        <p:nvSpPr>
          <p:cNvPr id="596" name="Google Shape;596;p58"/>
          <p:cNvSpPr txBox="1">
            <a:spLocks noGrp="1"/>
          </p:cNvSpPr>
          <p:nvPr>
            <p:ph type="subTitle" idx="1"/>
          </p:nvPr>
        </p:nvSpPr>
        <p:spPr>
          <a:xfrm>
            <a:off x="190499" y="762000"/>
            <a:ext cx="8763001" cy="4114800"/>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2000"/>
              <a:buNone/>
            </a:pPr>
            <a:r>
              <a:rPr lang="en-US" sz="2000" dirty="0">
                <a:solidFill>
                  <a:schemeClr val="dk1"/>
                </a:solidFill>
                <a:latin typeface="Arial" panose="020B0604020202020204" pitchFamily="34" charset="0"/>
                <a:ea typeface="Tahoma"/>
                <a:cs typeface="Calibri" panose="020F0502020204030204" pitchFamily="34" charset="0"/>
                <a:sym typeface="Tahoma"/>
              </a:rPr>
              <a:t>My opinion regarding the amount of homework a child receives is basically threefold. I don’t believe the children should receive any homework whatsoever. One, because the teacher has seven or eight hours during the course of the school day to instruct children and do assignments with them, to review material for tests. They do not need to be sending work home. To me, homework is an excuse for a teacher’s lack of ability to do their job properly. Two, there are too many children that come home with either no adult there or no adult with the ability to help them with their homework. That places too many children at a disadvantage compared to other children who have their parents there to help them with their homework. Three, an adult spends eight hours at work, comes home, and has the rest of the day to enjoy themselves. That is a luxury that a child should definitely be afforded. They don’t need to spend time after school. Teacher, it is time to wake up. </a:t>
            </a:r>
            <a:endParaRPr dirty="0"/>
          </a:p>
        </p:txBody>
      </p:sp>
    </p:spTree>
  </p:cSld>
  <p:clrMapOvr>
    <a:masterClrMapping/>
  </p:clrMapOvr>
  <p:transition spd="med">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9"/>
          <p:cNvSpPr txBox="1">
            <a:spLocks noGrp="1"/>
          </p:cNvSpPr>
          <p:nvPr>
            <p:ph type="ctrTitle"/>
          </p:nvPr>
        </p:nvSpPr>
        <p:spPr>
          <a:xfrm>
            <a:off x="190500" y="228600"/>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dirty="0">
                <a:latin typeface="Arial" panose="020B0604020202020204" pitchFamily="34" charset="0"/>
                <a:ea typeface="Tahoma"/>
                <a:cs typeface="Calibri" panose="020F0502020204030204" pitchFamily="34" charset="0"/>
                <a:sym typeface="Tahoma"/>
              </a:rPr>
              <a:t>Standardized argument</a:t>
            </a:r>
            <a:endParaRPr dirty="0"/>
          </a:p>
        </p:txBody>
      </p:sp>
      <p:sp>
        <p:nvSpPr>
          <p:cNvPr id="602" name="Google Shape;602;p59"/>
          <p:cNvSpPr/>
          <p:nvPr/>
        </p:nvSpPr>
        <p:spPr>
          <a:xfrm>
            <a:off x="0" y="1143000"/>
            <a:ext cx="9144000" cy="4114800"/>
          </a:xfrm>
          <a:prstGeom prst="rect">
            <a:avLst/>
          </a:prstGeom>
          <a:noFill/>
          <a:ln>
            <a:noFill/>
          </a:ln>
        </p:spPr>
        <p:txBody>
          <a:bodyPr spcFirstLastPara="1" wrap="square" lIns="91425" tIns="45700" rIns="91425" bIns="45700" anchor="t" anchorCtr="0">
            <a:noAutofit/>
          </a:bodyPr>
          <a:lstStyle/>
          <a:p>
            <a:pPr marL="609600" marR="0" lvl="0" indent="-609600" algn="l" rtl="0">
              <a:lnSpc>
                <a:spcPct val="150000"/>
              </a:lnSpc>
              <a:spcBef>
                <a:spcPts val="0"/>
              </a:spcBef>
              <a:spcAft>
                <a:spcPts val="0"/>
              </a:spcAft>
              <a:buClr>
                <a:schemeClr val="hlink"/>
              </a:buClr>
              <a:buSzPts val="1260"/>
              <a:buFont typeface="Noto Sans Symbols"/>
              <a:buNone/>
            </a:pPr>
            <a:r>
              <a:rPr lang="en-US" sz="1800" b="0" dirty="0">
                <a:solidFill>
                  <a:schemeClr val="dk1"/>
                </a:solidFill>
                <a:latin typeface="Arial" panose="020B0604020202020204" pitchFamily="34" charset="0"/>
                <a:ea typeface="Tahoma"/>
                <a:cs typeface="Calibri" panose="020F0502020204030204" pitchFamily="34" charset="0"/>
                <a:sym typeface="Tahoma"/>
              </a:rPr>
              <a:t>	</a:t>
            </a:r>
            <a:r>
              <a:rPr lang="en-US" sz="2400" b="0" dirty="0">
                <a:solidFill>
                  <a:schemeClr val="dk1"/>
                </a:solidFill>
                <a:latin typeface="Arial" panose="020B0604020202020204" pitchFamily="34" charset="0"/>
                <a:ea typeface="Tahoma"/>
                <a:cs typeface="Calibri" panose="020F0502020204030204" pitchFamily="34" charset="0"/>
                <a:sym typeface="Tahoma"/>
              </a:rPr>
              <a:t>Children should not be given any homework for three reasons. </a:t>
            </a:r>
            <a:r>
              <a:rPr lang="en-US" sz="2400" b="1" dirty="0">
                <a:solidFill>
                  <a:schemeClr val="dk1"/>
                </a:solidFill>
                <a:latin typeface="Arial" panose="020B0604020202020204" pitchFamily="34" charset="0"/>
                <a:ea typeface="Tahoma"/>
                <a:cs typeface="Calibri" panose="020F0502020204030204" pitchFamily="34" charset="0"/>
                <a:sym typeface="Tahoma"/>
              </a:rPr>
              <a:t>First</a:t>
            </a:r>
            <a:r>
              <a:rPr lang="en-US" sz="2400" b="0" dirty="0">
                <a:solidFill>
                  <a:schemeClr val="dk1"/>
                </a:solidFill>
                <a:latin typeface="Arial" panose="020B0604020202020204" pitchFamily="34" charset="0"/>
                <a:ea typeface="Tahoma"/>
                <a:cs typeface="Calibri" panose="020F0502020204030204" pitchFamily="34" charset="0"/>
                <a:sym typeface="Tahoma"/>
              </a:rPr>
              <a:t>, they work enough with their teachers in class for eight hours, so no more assignments or review materials are needed at home. </a:t>
            </a:r>
            <a:r>
              <a:rPr lang="en-US" sz="2400" b="1" dirty="0">
                <a:solidFill>
                  <a:schemeClr val="dk1"/>
                </a:solidFill>
                <a:latin typeface="Arial" panose="020B0604020202020204" pitchFamily="34" charset="0"/>
                <a:ea typeface="Tahoma"/>
                <a:cs typeface="Calibri" panose="020F0502020204030204" pitchFamily="34" charset="0"/>
                <a:sym typeface="Tahoma"/>
              </a:rPr>
              <a:t>Second</a:t>
            </a:r>
            <a:r>
              <a:rPr lang="en-US" sz="2400" b="0" dirty="0">
                <a:solidFill>
                  <a:schemeClr val="dk1"/>
                </a:solidFill>
                <a:latin typeface="Arial" panose="020B0604020202020204" pitchFamily="34" charset="0"/>
                <a:ea typeface="Tahoma"/>
                <a:cs typeface="Calibri" panose="020F0502020204030204" pitchFamily="34" charset="0"/>
                <a:sym typeface="Tahoma"/>
              </a:rPr>
              <a:t>, homework is an obstacle for too many children who have no adult relatives to help or unable to help. </a:t>
            </a:r>
            <a:r>
              <a:rPr lang="en-US" sz="2400" b="1" dirty="0">
                <a:solidFill>
                  <a:schemeClr val="dk1"/>
                </a:solidFill>
                <a:latin typeface="Arial" panose="020B0604020202020204" pitchFamily="34" charset="0"/>
                <a:ea typeface="Tahoma"/>
                <a:cs typeface="Calibri" panose="020F0502020204030204" pitchFamily="34" charset="0"/>
                <a:sym typeface="Tahoma"/>
              </a:rPr>
              <a:t>Third</a:t>
            </a:r>
            <a:r>
              <a:rPr lang="en-US" sz="2400" b="0" dirty="0">
                <a:solidFill>
                  <a:schemeClr val="dk1"/>
                </a:solidFill>
                <a:latin typeface="Arial" panose="020B0604020202020204" pitchFamily="34" charset="0"/>
                <a:ea typeface="Tahoma"/>
                <a:cs typeface="Calibri" panose="020F0502020204030204" pitchFamily="34" charset="0"/>
                <a:sym typeface="Tahoma"/>
              </a:rPr>
              <a:t>, like adults, children need a rest after 8 hours at school. </a:t>
            </a:r>
            <a:endParaRPr dirty="0"/>
          </a:p>
          <a:p>
            <a:pPr marL="609600" marR="0" lvl="0" indent="-485140" algn="l" rtl="0">
              <a:lnSpc>
                <a:spcPct val="135000"/>
              </a:lnSpc>
              <a:spcBef>
                <a:spcPts val="560"/>
              </a:spcBef>
              <a:spcAft>
                <a:spcPts val="0"/>
              </a:spcAft>
              <a:buClr>
                <a:schemeClr val="hlink"/>
              </a:buClr>
              <a:buSzPts val="1960"/>
              <a:buFont typeface="Noto Sans Symbols"/>
              <a:buNone/>
            </a:pPr>
            <a:endParaRPr sz="2800" b="0" dirty="0">
              <a:solidFill>
                <a:schemeClr val="dk1"/>
              </a:solidFill>
              <a:latin typeface="Arial" panose="020B0604020202020204" pitchFamily="34" charset="0"/>
              <a:ea typeface="Tahoma"/>
              <a:cs typeface="Calibri" panose="020F0502020204030204" pitchFamily="34" charset="0"/>
              <a:sym typeface="Tahoma"/>
            </a:endParaRPr>
          </a:p>
          <a:p>
            <a:pPr marL="0" marR="0" lvl="0" indent="0" algn="l" rtl="0">
              <a:lnSpc>
                <a:spcPct val="135000"/>
              </a:lnSpc>
              <a:spcBef>
                <a:spcPts val="480"/>
              </a:spcBef>
              <a:spcAft>
                <a:spcPts val="0"/>
              </a:spcAft>
              <a:buNone/>
            </a:pPr>
            <a:endParaRPr sz="2400" b="0" dirty="0">
              <a:solidFill>
                <a:schemeClr val="dk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0"/>
          <p:cNvSpPr txBox="1">
            <a:spLocks noGrp="1"/>
          </p:cNvSpPr>
          <p:nvPr>
            <p:ph type="title"/>
          </p:nvPr>
        </p:nvSpPr>
        <p:spPr>
          <a:xfrm>
            <a:off x="504825" y="161825"/>
            <a:ext cx="8229600" cy="3693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Assignment </a:t>
            </a:r>
            <a:endParaRPr/>
          </a:p>
        </p:txBody>
      </p:sp>
      <p:sp>
        <p:nvSpPr>
          <p:cNvPr id="608" name="Google Shape;608;p60"/>
          <p:cNvSpPr txBox="1"/>
          <p:nvPr/>
        </p:nvSpPr>
        <p:spPr>
          <a:xfrm>
            <a:off x="504825" y="747049"/>
            <a:ext cx="7924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a:solidFill>
                  <a:schemeClr val="dk1"/>
                </a:solidFill>
                <a:latin typeface="Arial" panose="020B0604020202020204" pitchFamily="34" charset="0"/>
                <a:ea typeface="Tahoma"/>
                <a:cs typeface="Calibri" panose="020F0502020204030204" pitchFamily="34" charset="0"/>
                <a:sym typeface="Tahoma"/>
              </a:rPr>
              <a:t>Read the article in the following link</a:t>
            </a:r>
            <a:endParaRPr dirty="0"/>
          </a:p>
        </p:txBody>
      </p:sp>
      <p:sp>
        <p:nvSpPr>
          <p:cNvPr id="609" name="Google Shape;609;p60"/>
          <p:cNvSpPr txBox="1"/>
          <p:nvPr/>
        </p:nvSpPr>
        <p:spPr>
          <a:xfrm>
            <a:off x="504825" y="5890466"/>
            <a:ext cx="8305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Note: Delete lesson slides; only keep the assignment slides. </a:t>
            </a:r>
            <a:endParaRPr dirty="0"/>
          </a:p>
        </p:txBody>
      </p:sp>
      <p:sp>
        <p:nvSpPr>
          <p:cNvPr id="610" name="Google Shape;610;p60"/>
          <p:cNvSpPr txBox="1"/>
          <p:nvPr/>
        </p:nvSpPr>
        <p:spPr>
          <a:xfrm>
            <a:off x="561975" y="4372100"/>
            <a:ext cx="480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Arial" panose="020B0604020202020204" pitchFamily="34" charset="0"/>
                <a:ea typeface="Tahoma"/>
                <a:cs typeface="Calibri" panose="020F0502020204030204" pitchFamily="34" charset="0"/>
                <a:sym typeface="Tahoma"/>
              </a:rPr>
              <a:t>Link to submit: </a:t>
            </a:r>
            <a:endParaRPr dirty="0"/>
          </a:p>
        </p:txBody>
      </p:sp>
      <p:sp>
        <p:nvSpPr>
          <p:cNvPr id="6" name="TextBox 5">
            <a:extLst>
              <a:ext uri="{FF2B5EF4-FFF2-40B4-BE49-F238E27FC236}">
                <a16:creationId xmlns:a16="http://schemas.microsoft.com/office/drawing/2014/main" id="{030906C7-6B7D-0614-B969-8DA38997016E}"/>
              </a:ext>
            </a:extLst>
          </p:cNvPr>
          <p:cNvSpPr txBox="1"/>
          <p:nvPr/>
        </p:nvSpPr>
        <p:spPr>
          <a:xfrm>
            <a:off x="1867710" y="5107573"/>
            <a:ext cx="4572000" cy="307777"/>
          </a:xfrm>
          <a:prstGeom prst="rect">
            <a:avLst/>
          </a:prstGeom>
          <a:noFill/>
        </p:spPr>
        <p:txBody>
          <a:bodyPr wrap="square">
            <a:spAutoFit/>
          </a:bodyPr>
          <a:lstStyle/>
          <a:p>
            <a:r>
              <a:rPr lang="en-US" b="1" dirty="0"/>
              <a:t>https://</a:t>
            </a:r>
            <a:r>
              <a:rPr lang="en-US" b="1" dirty="0" err="1"/>
              <a:t>forms.gle</a:t>
            </a:r>
            <a:r>
              <a:rPr lang="en-US" b="1" dirty="0"/>
              <a:t>/</a:t>
            </a:r>
            <a:r>
              <a:rPr lang="en-US" b="1" dirty="0" err="1"/>
              <a:t>eX2nkMNDCWEdW1D68</a:t>
            </a:r>
            <a:endParaRPr lang="en-US" b="1" dirty="0"/>
          </a:p>
        </p:txBody>
      </p:sp>
      <p:sp>
        <p:nvSpPr>
          <p:cNvPr id="8" name="TextBox 7">
            <a:extLst>
              <a:ext uri="{FF2B5EF4-FFF2-40B4-BE49-F238E27FC236}">
                <a16:creationId xmlns:a16="http://schemas.microsoft.com/office/drawing/2014/main" id="{48131110-9FB2-E4BF-8C23-92DA3B2F2627}"/>
              </a:ext>
            </a:extLst>
          </p:cNvPr>
          <p:cNvSpPr txBox="1"/>
          <p:nvPr/>
        </p:nvSpPr>
        <p:spPr>
          <a:xfrm>
            <a:off x="476250" y="1462051"/>
            <a:ext cx="7981949" cy="542014"/>
          </a:xfrm>
          <a:prstGeom prst="rect">
            <a:avLst/>
          </a:prstGeom>
          <a:noFill/>
        </p:spPr>
        <p:txBody>
          <a:bodyPr wrap="square">
            <a:spAutoFit/>
          </a:bodyPr>
          <a:lstStyle/>
          <a:p>
            <a:r>
              <a:rPr lang="en-US" dirty="0"/>
              <a:t>https://</a:t>
            </a:r>
            <a:r>
              <a:rPr lang="en-US" dirty="0" err="1"/>
              <a:t>www.baogiaothong.vn</a:t>
            </a:r>
            <a:r>
              <a:rPr lang="en-US" dirty="0"/>
              <a:t>/tp-thu-duc-co-16-tuyen-duong-ngap-do-mua-khu-vuc-nang-nhat-ngap-toi-06m-192240516182450327.htm</a:t>
            </a:r>
          </a:p>
        </p:txBody>
      </p:sp>
      <p:sp>
        <p:nvSpPr>
          <p:cNvPr id="9" name="TextBox 8">
            <a:extLst>
              <a:ext uri="{FF2B5EF4-FFF2-40B4-BE49-F238E27FC236}">
                <a16:creationId xmlns:a16="http://schemas.microsoft.com/office/drawing/2014/main" id="{04FBADA0-DA6C-D04A-1E87-D92E9B3CA76D}"/>
              </a:ext>
            </a:extLst>
          </p:cNvPr>
          <p:cNvSpPr txBox="1"/>
          <p:nvPr/>
        </p:nvSpPr>
        <p:spPr>
          <a:xfrm>
            <a:off x="561975" y="2741966"/>
            <a:ext cx="8020050" cy="1287532"/>
          </a:xfrm>
          <a:prstGeom prst="rect">
            <a:avLst/>
          </a:prstGeom>
          <a:noFill/>
        </p:spPr>
        <p:txBody>
          <a:bodyPr wrap="square" rtlCol="0">
            <a:spAutoFit/>
          </a:bodyPr>
          <a:lstStyle/>
          <a:p>
            <a:pPr>
              <a:lnSpc>
                <a:spcPct val="150000"/>
              </a:lnSpc>
            </a:pPr>
            <a:r>
              <a:rPr lang="en-US" sz="1800" b="1" dirty="0"/>
              <a:t>Task</a:t>
            </a:r>
            <a:r>
              <a:rPr lang="en-US" sz="1800" dirty="0"/>
              <a:t>: Summarize a causal</a:t>
            </a:r>
            <a:r>
              <a:rPr lang="vi-VN" sz="1800" dirty="0"/>
              <a:t> argument made by Thủ Đức city’s authorities about the local flooding on May 15, 2024</a:t>
            </a:r>
            <a:r>
              <a:rPr lang="en-US" sz="1800" dirty="0"/>
              <a:t> and diagram the argument. Use clear premise and conclusion indicators.  </a:t>
            </a:r>
          </a:p>
        </p:txBody>
      </p:sp>
      <p:sp>
        <p:nvSpPr>
          <p:cNvPr id="11" name="TextBox 10">
            <a:extLst>
              <a:ext uri="{FF2B5EF4-FFF2-40B4-BE49-F238E27FC236}">
                <a16:creationId xmlns:a16="http://schemas.microsoft.com/office/drawing/2014/main" id="{63E4FB1D-EB9B-E513-D985-4F5B424868EC}"/>
              </a:ext>
            </a:extLst>
          </p:cNvPr>
          <p:cNvSpPr txBox="1"/>
          <p:nvPr/>
        </p:nvSpPr>
        <p:spPr>
          <a:xfrm>
            <a:off x="447677" y="2062623"/>
            <a:ext cx="7981948" cy="523220"/>
          </a:xfrm>
          <a:prstGeom prst="rect">
            <a:avLst/>
          </a:prstGeom>
          <a:noFill/>
        </p:spPr>
        <p:txBody>
          <a:bodyPr wrap="square">
            <a:spAutoFit/>
          </a:bodyPr>
          <a:lstStyle/>
          <a:p>
            <a:r>
              <a:rPr lang="en-US" dirty="0"/>
              <a:t>https://</a:t>
            </a:r>
            <a:r>
              <a:rPr lang="en-US" dirty="0" err="1"/>
              <a:t>www.baogiaothong.vn</a:t>
            </a:r>
            <a:r>
              <a:rPr lang="en-US" dirty="0"/>
              <a:t>/tp-thu-duc-co-16-tuyen-duong-ngap-do-mua-khu-vuc-nang-nhat-ngap-toi-06m-192240516182450327.htm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0E44-9D7C-E800-1B60-3535FA265834}"/>
              </a:ext>
            </a:extLst>
          </p:cNvPr>
          <p:cNvSpPr>
            <a:spLocks noGrp="1"/>
          </p:cNvSpPr>
          <p:nvPr>
            <p:ph type="ctrTitle"/>
          </p:nvPr>
        </p:nvSpPr>
        <p:spPr>
          <a:xfrm>
            <a:off x="685800" y="221615"/>
            <a:ext cx="7772400" cy="864235"/>
          </a:xfrm>
        </p:spPr>
        <p:txBody>
          <a:bodyPr/>
          <a:lstStyle/>
          <a:p>
            <a:r>
              <a:rPr lang="en-US" sz="3600" dirty="0"/>
              <a:t>Project Preparation</a:t>
            </a:r>
          </a:p>
        </p:txBody>
      </p:sp>
      <p:sp>
        <p:nvSpPr>
          <p:cNvPr id="3" name="Subtitle 2">
            <a:extLst>
              <a:ext uri="{FF2B5EF4-FFF2-40B4-BE49-F238E27FC236}">
                <a16:creationId xmlns:a16="http://schemas.microsoft.com/office/drawing/2014/main" id="{EE6725E5-0CD7-8E56-6A88-CA4EB9462B1A}"/>
              </a:ext>
            </a:extLst>
          </p:cNvPr>
          <p:cNvSpPr>
            <a:spLocks noGrp="1"/>
          </p:cNvSpPr>
          <p:nvPr>
            <p:ph type="subTitle" idx="1"/>
          </p:nvPr>
        </p:nvSpPr>
        <p:spPr>
          <a:xfrm>
            <a:off x="289192" y="1676400"/>
            <a:ext cx="8046720" cy="1752600"/>
          </a:xfrm>
        </p:spPr>
        <p:txBody>
          <a:bodyPr/>
          <a:lstStyle/>
          <a:p>
            <a:pPr algn="just">
              <a:lnSpc>
                <a:spcPct val="150000"/>
              </a:lnSpc>
            </a:pPr>
            <a:r>
              <a:rPr lang="en-US" sz="2400" b="1" dirty="0">
                <a:solidFill>
                  <a:schemeClr val="tx1"/>
                </a:solidFill>
              </a:rPr>
              <a:t>	Assignment: </a:t>
            </a:r>
            <a:r>
              <a:rPr lang="en-US" sz="2400" dirty="0">
                <a:solidFill>
                  <a:schemeClr val="tx1"/>
                </a:solidFill>
              </a:rPr>
              <a:t>Each group is required to select </a:t>
            </a:r>
            <a:r>
              <a:rPr lang="en-US" sz="2400" b="1" dirty="0">
                <a:solidFill>
                  <a:srgbClr val="C00000"/>
                </a:solidFill>
              </a:rPr>
              <a:t>a video</a:t>
            </a:r>
            <a:r>
              <a:rPr lang="en-US" sz="2400" dirty="0">
                <a:solidFill>
                  <a:schemeClr val="tx1"/>
                </a:solidFill>
              </a:rPr>
              <a:t> of </a:t>
            </a:r>
            <a:r>
              <a:rPr lang="en-US" sz="2400" u="sng" dirty="0">
                <a:solidFill>
                  <a:schemeClr val="tx1"/>
                </a:solidFill>
              </a:rPr>
              <a:t>+</a:t>
            </a:r>
            <a:r>
              <a:rPr lang="en-US" sz="2400" dirty="0">
                <a:solidFill>
                  <a:schemeClr val="tx1"/>
                </a:solidFill>
              </a:rPr>
              <a:t> 3 minutes or </a:t>
            </a:r>
            <a:r>
              <a:rPr lang="en-US" sz="2400" b="1" dirty="0">
                <a:solidFill>
                  <a:srgbClr val="C00000"/>
                </a:solidFill>
              </a:rPr>
              <a:t>a text </a:t>
            </a:r>
            <a:r>
              <a:rPr lang="en-US" sz="2400" dirty="0">
                <a:solidFill>
                  <a:schemeClr val="tx1"/>
                </a:solidFill>
              </a:rPr>
              <a:t>(in English or Vietnamese) with controversial content. Preferences are given to most popular or recent content.   </a:t>
            </a:r>
          </a:p>
          <a:p>
            <a:pPr algn="just"/>
            <a:endParaRPr lang="en-US" sz="2400" dirty="0">
              <a:solidFill>
                <a:schemeClr val="tx1"/>
              </a:solidFill>
            </a:endParaRPr>
          </a:p>
          <a:p>
            <a:pPr algn="just"/>
            <a:r>
              <a:rPr lang="en-US" sz="2400" dirty="0">
                <a:solidFill>
                  <a:schemeClr val="tx1"/>
                </a:solidFill>
              </a:rPr>
              <a:t>	Specific tasks will be given next week. </a:t>
            </a:r>
          </a:p>
        </p:txBody>
      </p:sp>
    </p:spTree>
    <p:extLst>
      <p:ext uri="{BB962C8B-B14F-4D97-AF65-F5344CB8AC3E}">
        <p14:creationId xmlns:p14="http://schemas.microsoft.com/office/powerpoint/2010/main" val="2143094999"/>
      </p:ext>
    </p:extLst>
  </p:cSld>
  <p:clrMapOvr>
    <a:masterClrMapping/>
  </p:clrMapOvr>
  <p:transition spd="med">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7"/>
          <p:cNvSpPr txBox="1">
            <a:spLocks noGrp="1"/>
          </p:cNvSpPr>
          <p:nvPr>
            <p:ph type="title"/>
          </p:nvPr>
        </p:nvSpPr>
        <p:spPr>
          <a:xfrm>
            <a:off x="457200" y="25908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677F20-2803-400A-2CED-AE9C85774C85}"/>
              </a:ext>
            </a:extLst>
          </p:cNvPr>
          <p:cNvPicPr>
            <a:picLocks noChangeAspect="1"/>
          </p:cNvPicPr>
          <p:nvPr/>
        </p:nvPicPr>
        <p:blipFill>
          <a:blip r:embed="rId3"/>
          <a:stretch>
            <a:fillRect/>
          </a:stretch>
        </p:blipFill>
        <p:spPr>
          <a:xfrm>
            <a:off x="2093556" y="0"/>
            <a:ext cx="4956888" cy="6858000"/>
          </a:xfrm>
          <a:prstGeom prst="rect">
            <a:avLst/>
          </a:prstGeom>
        </p:spPr>
      </p:pic>
    </p:spTree>
    <p:extLst>
      <p:ext uri="{BB962C8B-B14F-4D97-AF65-F5344CB8AC3E}">
        <p14:creationId xmlns:p14="http://schemas.microsoft.com/office/powerpoint/2010/main" val="1799398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ctrTitle"/>
          </p:nvPr>
        </p:nvSpPr>
        <p:spPr>
          <a:xfrm>
            <a:off x="685800" y="609600"/>
            <a:ext cx="7772400" cy="144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Arial" panose="020B0604020202020204" pitchFamily="34" charset="0"/>
                <a:ea typeface="Tahoma"/>
                <a:cs typeface="Calibri" panose="020F0502020204030204" pitchFamily="34" charset="0"/>
                <a:sym typeface="Tahoma"/>
              </a:rPr>
              <a:t>Chapter 7</a:t>
            </a:r>
            <a:endParaRPr dirty="0"/>
          </a:p>
        </p:txBody>
      </p:sp>
      <p:sp>
        <p:nvSpPr>
          <p:cNvPr id="237" name="Google Shape;237;p16"/>
          <p:cNvSpPr txBox="1">
            <a:spLocks noGrp="1"/>
          </p:cNvSpPr>
          <p:nvPr>
            <p:ph type="subTitle" idx="1"/>
          </p:nvPr>
        </p:nvSpPr>
        <p:spPr>
          <a:xfrm>
            <a:off x="990600" y="2460135"/>
            <a:ext cx="7620000" cy="121205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Noto Sans Symbols"/>
              <a:buNone/>
            </a:pPr>
            <a:r>
              <a:rPr lang="en-US" sz="4000" b="1" dirty="0">
                <a:solidFill>
                  <a:schemeClr val="dk1"/>
                </a:solidFill>
                <a:latin typeface="Arial" panose="020B0604020202020204" pitchFamily="34" charset="0"/>
                <a:ea typeface="Tahoma"/>
                <a:cs typeface="Calibri" panose="020F0502020204030204" pitchFamily="34" charset="0"/>
                <a:sym typeface="Tahoma"/>
              </a:rPr>
              <a:t>Analyzing Arguments</a:t>
            </a:r>
            <a:endParaRPr sz="2800" b="1" dirty="0">
              <a:solidFill>
                <a:schemeClr val="dk1"/>
              </a:solidFill>
              <a:latin typeface="Arial" panose="020B0604020202020204" pitchFamily="34" charset="0"/>
              <a:ea typeface="Tahoma"/>
              <a:cs typeface="Calibri" panose="020F0502020204030204" pitchFamily="34" charset="0"/>
              <a:sym typeface="Tahoma"/>
            </a:endParaRPr>
          </a:p>
          <a:p>
            <a:pPr marL="0" lvl="0" indent="0" algn="ctr" rtl="0">
              <a:spcBef>
                <a:spcPts val="800"/>
              </a:spcBef>
              <a:spcAft>
                <a:spcPts val="0"/>
              </a:spcAft>
              <a:buClr>
                <a:srgbClr val="888888"/>
              </a:buClr>
              <a:buSzPts val="4000"/>
              <a:buFont typeface="Noto Sans Symbols"/>
              <a:buNone/>
            </a:pPr>
            <a:endParaRPr sz="4000" b="1" dirty="0">
              <a:solidFill>
                <a:schemeClr val="dk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ctrTitle"/>
          </p:nvPr>
        </p:nvSpPr>
        <p:spPr>
          <a:xfrm>
            <a:off x="685798" y="434502"/>
            <a:ext cx="7772400" cy="85927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Arial" panose="020B0604020202020204" pitchFamily="34" charset="0"/>
                <a:ea typeface="Tahoma"/>
                <a:cs typeface="Calibri" panose="020F0502020204030204" pitchFamily="34" charset="0"/>
                <a:sym typeface="Tahoma"/>
              </a:rPr>
              <a:t>Content</a:t>
            </a:r>
            <a:endParaRPr dirty="0"/>
          </a:p>
        </p:txBody>
      </p:sp>
      <p:sp>
        <p:nvSpPr>
          <p:cNvPr id="238" name="Google Shape;238;p16"/>
          <p:cNvSpPr txBox="1"/>
          <p:nvPr/>
        </p:nvSpPr>
        <p:spPr>
          <a:xfrm>
            <a:off x="540694" y="3675304"/>
            <a:ext cx="8062609"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panose="020B0604020202020204" pitchFamily="34" charset="0"/>
                <a:ea typeface="Tahoma"/>
                <a:cs typeface="Calibri" panose="020F0502020204030204" pitchFamily="34" charset="0"/>
                <a:sym typeface="Tahoma"/>
              </a:rPr>
              <a:t>Objectives: </a:t>
            </a:r>
            <a:endParaRPr dirty="0"/>
          </a:p>
          <a:p>
            <a:pPr marL="0" marR="0" lvl="0" indent="0" algn="l" rtl="0">
              <a:spcBef>
                <a:spcPts val="0"/>
              </a:spcBef>
              <a:spcAft>
                <a:spcPts val="0"/>
              </a:spcAft>
              <a:buNone/>
            </a:pPr>
            <a:endParaRPr sz="1800" b="1" dirty="0">
              <a:solidFill>
                <a:schemeClr val="dk1"/>
              </a:solidFill>
              <a:latin typeface="Arial" panose="020B0604020202020204" pitchFamily="34" charset="0"/>
              <a:ea typeface="Tahoma"/>
              <a:cs typeface="Calibri" panose="020F0502020204030204" pitchFamily="34" charset="0"/>
              <a:sym typeface="Tahoma"/>
            </a:endParaRPr>
          </a:p>
          <a:p>
            <a:pPr marL="457200" marR="0" lvl="0" indent="-457200" algn="l" rtl="0">
              <a:lnSpc>
                <a:spcPct val="150000"/>
              </a:lnSpc>
              <a:spcBef>
                <a:spcPts val="0"/>
              </a:spcBef>
              <a:spcAft>
                <a:spcPts val="0"/>
              </a:spcAft>
              <a:buClr>
                <a:schemeClr val="dk1"/>
              </a:buClr>
              <a:buSzPts val="2400"/>
              <a:buFont typeface="+mj-lt"/>
              <a:buAutoNum type="arabicPeriod"/>
            </a:pPr>
            <a:r>
              <a:rPr lang="en-US" sz="2400" b="0" dirty="0">
                <a:solidFill>
                  <a:schemeClr val="dk1"/>
                </a:solidFill>
                <a:latin typeface="Arial" panose="020B0604020202020204" pitchFamily="34" charset="0"/>
                <a:ea typeface="Tahoma"/>
                <a:cs typeface="Calibri" panose="020F0502020204030204" pitchFamily="34" charset="0"/>
                <a:sym typeface="Tahoma"/>
              </a:rPr>
              <a:t>To see the logical structures of short arguments </a:t>
            </a:r>
            <a:endParaRPr dirty="0"/>
          </a:p>
          <a:p>
            <a:pPr marL="457200" marR="0" lvl="0" indent="-457200" algn="l" rtl="0">
              <a:lnSpc>
                <a:spcPct val="150000"/>
              </a:lnSpc>
              <a:spcBef>
                <a:spcPts val="0"/>
              </a:spcBef>
              <a:spcAft>
                <a:spcPts val="0"/>
              </a:spcAft>
              <a:buClr>
                <a:schemeClr val="dk1"/>
              </a:buClr>
              <a:buSzPts val="2400"/>
              <a:buFont typeface="+mj-lt"/>
              <a:buAutoNum type="arabicPeriod"/>
            </a:pPr>
            <a:r>
              <a:rPr lang="en-US" sz="2400" b="0" dirty="0">
                <a:solidFill>
                  <a:schemeClr val="dk1"/>
                </a:solidFill>
                <a:latin typeface="Arial" panose="020B0604020202020204" pitchFamily="34" charset="0"/>
                <a:ea typeface="Tahoma"/>
                <a:cs typeface="Calibri" panose="020F0502020204030204" pitchFamily="34" charset="0"/>
                <a:sym typeface="Tahoma"/>
              </a:rPr>
              <a:t>To add clarity to long and confusing arguments</a:t>
            </a:r>
            <a:endParaRPr dirty="0"/>
          </a:p>
        </p:txBody>
      </p:sp>
      <p:sp>
        <p:nvSpPr>
          <p:cNvPr id="4" name="Google Shape;238;p16">
            <a:extLst>
              <a:ext uri="{FF2B5EF4-FFF2-40B4-BE49-F238E27FC236}">
                <a16:creationId xmlns:a16="http://schemas.microsoft.com/office/drawing/2014/main" id="{D03954BB-B6D6-ABD6-1BCF-F60966434EED}"/>
              </a:ext>
            </a:extLst>
          </p:cNvPr>
          <p:cNvSpPr txBox="1"/>
          <p:nvPr/>
        </p:nvSpPr>
        <p:spPr>
          <a:xfrm>
            <a:off x="685800" y="1583858"/>
            <a:ext cx="8062609" cy="1200288"/>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Tahoma"/>
                <a:cs typeface="Calibri" panose="020F0502020204030204" pitchFamily="34" charset="0"/>
                <a:sym typeface="Tahoma"/>
              </a:rPr>
              <a:t>Part 1</a:t>
            </a:r>
            <a:r>
              <a:rPr lang="en-US" sz="2400" b="0" dirty="0">
                <a:solidFill>
                  <a:schemeClr val="dk1"/>
                </a:solidFill>
                <a:latin typeface="Arial" panose="020B0604020202020204" pitchFamily="34" charset="0"/>
                <a:ea typeface="Tahoma"/>
                <a:cs typeface="Calibri" panose="020F0502020204030204" pitchFamily="34" charset="0"/>
                <a:sym typeface="Tahoma"/>
              </a:rPr>
              <a:t>: Diagramming short arguments </a:t>
            </a:r>
            <a:endParaRPr dirty="0"/>
          </a:p>
          <a:p>
            <a:pPr marR="0" lvl="0" algn="l" rtl="0">
              <a:lnSpc>
                <a:spcPct val="150000"/>
              </a:lnSpc>
              <a:spcBef>
                <a:spcPts val="0"/>
              </a:spcBef>
              <a:spcAft>
                <a:spcPts val="0"/>
              </a:spcAft>
              <a:buClr>
                <a:schemeClr val="dk1"/>
              </a:buClr>
              <a:buSzPts val="2400"/>
            </a:pPr>
            <a:r>
              <a:rPr lang="en-US" sz="2400" b="1" dirty="0">
                <a:solidFill>
                  <a:schemeClr val="dk1"/>
                </a:solidFill>
                <a:latin typeface="Arial" panose="020B0604020202020204" pitchFamily="34" charset="0"/>
                <a:ea typeface="Tahoma"/>
                <a:cs typeface="Calibri" panose="020F0502020204030204" pitchFamily="34" charset="0"/>
                <a:sym typeface="Tahoma"/>
              </a:rPr>
              <a:t>Part 2</a:t>
            </a:r>
            <a:r>
              <a:rPr lang="en-US" sz="2400" b="0" dirty="0">
                <a:solidFill>
                  <a:schemeClr val="dk1"/>
                </a:solidFill>
                <a:latin typeface="Arial" panose="020B0604020202020204" pitchFamily="34" charset="0"/>
                <a:ea typeface="Tahoma"/>
                <a:cs typeface="Calibri" panose="020F0502020204030204" pitchFamily="34" charset="0"/>
                <a:sym typeface="Tahoma"/>
              </a:rPr>
              <a:t>: Standardizing extended arguments</a:t>
            </a:r>
            <a:endParaRPr dirty="0"/>
          </a:p>
        </p:txBody>
      </p:sp>
    </p:spTree>
    <p:extLst>
      <p:ext uri="{BB962C8B-B14F-4D97-AF65-F5344CB8AC3E}">
        <p14:creationId xmlns:p14="http://schemas.microsoft.com/office/powerpoint/2010/main" val="460277036"/>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7"/>
          <p:cNvSpPr txBox="1">
            <a:spLocks noGrp="1"/>
          </p:cNvSpPr>
          <p:nvPr>
            <p:ph type="ctrTitle"/>
          </p:nvPr>
        </p:nvSpPr>
        <p:spPr>
          <a:xfrm>
            <a:off x="685800" y="685800"/>
            <a:ext cx="7772400" cy="144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Arial" panose="020B0604020202020204" pitchFamily="34" charset="0"/>
                <a:ea typeface="Tahoma"/>
                <a:cs typeface="Calibri" panose="020F0502020204030204" pitchFamily="34" charset="0"/>
                <a:sym typeface="Tahoma"/>
              </a:rPr>
              <a:t>Part 1</a:t>
            </a:r>
            <a:endParaRPr dirty="0"/>
          </a:p>
        </p:txBody>
      </p:sp>
      <p:sp>
        <p:nvSpPr>
          <p:cNvPr id="244" name="Google Shape;244;p17"/>
          <p:cNvSpPr txBox="1">
            <a:spLocks noGrp="1"/>
          </p:cNvSpPr>
          <p:nvPr>
            <p:ph type="subTitle" idx="1"/>
          </p:nvPr>
        </p:nvSpPr>
        <p:spPr>
          <a:xfrm>
            <a:off x="533400" y="2514600"/>
            <a:ext cx="8458200" cy="242411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Noto Sans Symbols"/>
              <a:buNone/>
            </a:pPr>
            <a:r>
              <a:rPr lang="en-US" sz="4000" b="1" dirty="0">
                <a:solidFill>
                  <a:schemeClr val="dk1"/>
                </a:solidFill>
                <a:latin typeface="Arial" panose="020B0604020202020204" pitchFamily="34" charset="0"/>
                <a:ea typeface="Tahoma"/>
                <a:cs typeface="Calibri" panose="020F0502020204030204" pitchFamily="34" charset="0"/>
                <a:sym typeface="Tahoma"/>
              </a:rPr>
              <a:t>Diagramming Short Arguments</a:t>
            </a:r>
            <a:endParaRPr dirty="0"/>
          </a:p>
          <a:p>
            <a:pPr marL="0" lvl="0" indent="0" algn="ctr" rtl="0">
              <a:spcBef>
                <a:spcPts val="800"/>
              </a:spcBef>
              <a:spcAft>
                <a:spcPts val="0"/>
              </a:spcAft>
              <a:buClr>
                <a:srgbClr val="888888"/>
              </a:buClr>
              <a:buSzPts val="4000"/>
              <a:buFont typeface="Noto Sans Symbols"/>
              <a:buNone/>
            </a:pPr>
            <a:endParaRPr sz="4000" b="1" dirty="0">
              <a:solidFill>
                <a:schemeClr val="dk1"/>
              </a:solidFill>
              <a:latin typeface="Arial" panose="020B0604020202020204" pitchFamily="34" charset="0"/>
              <a:ea typeface="Tahoma"/>
              <a:cs typeface="Calibri" panose="020F0502020204030204" pitchFamily="34" charset="0"/>
              <a:sym typeface="Tahoma"/>
            </a:endParaRPr>
          </a:p>
        </p:txBody>
      </p:sp>
    </p:spTree>
  </p:cSld>
  <p:clrMapOvr>
    <a:masterClrMapping/>
  </p:clrMapOvr>
  <p:transition spd="med">
    <p:zoom/>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5366</TotalTime>
  <Words>4971</Words>
  <Application>Microsoft Office PowerPoint</Application>
  <PresentationFormat>On-screen Show (4:3)</PresentationFormat>
  <Paragraphs>439</Paragraphs>
  <Slides>59</Slides>
  <Notes>57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Noto Sans Symbols</vt:lpstr>
      <vt:lpstr>Calibri</vt:lpstr>
      <vt:lpstr>Tahoma</vt:lpstr>
      <vt:lpstr>Roboto</vt:lpstr>
      <vt:lpstr>Arial</vt:lpstr>
      <vt:lpstr>Garamond</vt:lpstr>
      <vt:lpstr>Times New Roman</vt:lpstr>
      <vt:lpstr>Office Theme</vt:lpstr>
      <vt:lpstr>Custom Design</vt:lpstr>
      <vt:lpstr>PowerPoint Presentation</vt:lpstr>
      <vt:lpstr>Fallacy of insufficient evidence</vt:lpstr>
      <vt:lpstr>Fallacy of insufficient evidence</vt:lpstr>
      <vt:lpstr>Fallacy of insufficient evidence</vt:lpstr>
      <vt:lpstr>Fallacy of insufficient evidence</vt:lpstr>
      <vt:lpstr>PowerPoint Presentation</vt:lpstr>
      <vt:lpstr>Chapter 7</vt:lpstr>
      <vt:lpstr>Content</vt:lpstr>
      <vt:lpstr>Part 1</vt:lpstr>
      <vt:lpstr>Arguments – Review   </vt:lpstr>
      <vt:lpstr>Arguments – Review </vt:lpstr>
      <vt:lpstr>PowerPoint Presentation</vt:lpstr>
      <vt:lpstr>PowerPoint Presentation</vt:lpstr>
      <vt:lpstr>PowerPoint Presentation</vt:lpstr>
      <vt:lpstr>PowerPoint Presentation</vt:lpstr>
      <vt:lpstr>PowerPoint Presentation</vt:lpstr>
      <vt:lpstr>Independent vs. Linked support</vt:lpstr>
      <vt:lpstr>PowerPoint Presentation</vt:lpstr>
      <vt:lpstr>Linked or Independent support?</vt:lpstr>
      <vt:lpstr>Other kinds of support</vt:lpstr>
      <vt:lpstr>PowerPoint Presentation</vt:lpstr>
      <vt:lpstr>PowerPoint Presentation</vt:lpstr>
      <vt:lpstr>PowerPoint Presentation</vt:lpstr>
      <vt:lpstr>PowerPoint Presentation</vt:lpstr>
      <vt:lpstr>PowerPoint Presentation</vt:lpstr>
      <vt:lpstr>Review: Tips on Diagramming short arguments</vt:lpstr>
      <vt:lpstr>Diagram the argument</vt:lpstr>
      <vt:lpstr>Diagram the argument</vt:lpstr>
      <vt:lpstr>Diagram the argument</vt:lpstr>
      <vt:lpstr>Diagram the argument</vt:lpstr>
      <vt:lpstr>PowerPoint Presentation</vt:lpstr>
      <vt:lpstr>PowerPoint Presentation</vt:lpstr>
      <vt:lpstr>PowerPoint Presentation</vt:lpstr>
      <vt:lpstr>PowerPoint Presentation</vt:lpstr>
      <vt:lpstr>PowerPoint Presentation</vt:lpstr>
      <vt:lpstr>Part 2</vt:lpstr>
      <vt:lpstr>PowerPoint Presentation</vt:lpstr>
      <vt:lpstr>Argument standardization</vt:lpstr>
      <vt:lpstr>Characteristics of a good paraphrase</vt:lpstr>
      <vt:lpstr>PowerPoint Presentation</vt:lpstr>
      <vt:lpstr>PowerPoint Presentation</vt:lpstr>
      <vt:lpstr>PowerPoint Presentation</vt:lpstr>
      <vt:lpstr>PowerPoint Presentation</vt:lpstr>
      <vt:lpstr>Task: Choose the best paraphrase </vt:lpstr>
      <vt:lpstr>Skill 2. Finding missing premises and conclusions </vt:lpstr>
      <vt:lpstr>PowerPoint Presentation</vt:lpstr>
      <vt:lpstr>Review: Summarizing extended arguments</vt:lpstr>
      <vt:lpstr>Summarizing extended arguments: What to avoid</vt:lpstr>
      <vt:lpstr>Summarizing extended arguments: What to avoid</vt:lpstr>
      <vt:lpstr>Summarizing extended arguments: What to avoid</vt:lpstr>
      <vt:lpstr>Summarizing extended arguments: What to avoid</vt:lpstr>
      <vt:lpstr>Practice: Standardize this argument</vt:lpstr>
      <vt:lpstr>Standardized argument 1</vt:lpstr>
      <vt:lpstr>Standardized argument 2</vt:lpstr>
      <vt:lpstr>Practice: Standardize this argument</vt:lpstr>
      <vt:lpstr>Standardized argument</vt:lpstr>
      <vt:lpstr>Assignment </vt:lpstr>
      <vt:lpstr>Project Preparation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Fallacy of insufficient evidence</dc:title>
  <cp:lastModifiedBy>Do Thi Dieu Ngoc</cp:lastModifiedBy>
  <cp:revision>54</cp:revision>
  <dcterms:created xsi:type="dcterms:W3CDTF">2007-11-05T21:34:52Z</dcterms:created>
  <dcterms:modified xsi:type="dcterms:W3CDTF">2024-05-20T03:19:00Z</dcterms:modified>
</cp:coreProperties>
</file>